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18 Khebrat Musamim Bold" charset="1" panose="00000000000000000000"/>
      <p:regular r:id="rId31"/>
    </p:embeddedFont>
    <p:embeddedFont>
      <p:font typeface="League Spartan" charset="1" panose="00000800000000000000"/>
      <p:regular r:id="rId32"/>
    </p:embeddedFont>
    <p:embeddedFont>
      <p:font typeface="Beauty Italic" charset="1" panose="00000000000000000000"/>
      <p:regular r:id="rId33"/>
    </p:embeddedFont>
    <p:embeddedFont>
      <p:font typeface="Roboto Bold" charset="1" panose="02000000000000000000"/>
      <p:regular r:id="rId34"/>
    </p:embeddedFont>
    <p:embeddedFont>
      <p:font typeface="Roboto" charset="1" panose="02000000000000000000"/>
      <p:regular r:id="rId35"/>
    </p:embeddedFont>
    <p:embeddedFont>
      <p:font typeface="Kollektif" charset="1" panose="020B0604020101010102"/>
      <p:regular r:id="rId36"/>
    </p:embeddedFont>
    <p:embeddedFont>
      <p:font typeface="Aileron Bold" charset="1" panose="00000800000000000000"/>
      <p:regular r:id="rId37"/>
    </p:embeddedFont>
    <p:embeddedFont>
      <p:font typeface="Canva Sans Bold" charset="1" panose="020B0803030501040103"/>
      <p:regular r:id="rId38"/>
    </p:embeddedFont>
    <p:embeddedFont>
      <p:font typeface="Kollektif Bold" charset="1" panose="020B0604020101010102"/>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59.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60.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jpe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 Id="rId9" Target="../media/image9.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61.pn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6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6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5.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6.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1645"/>
          </a:xfrm>
          <a:custGeom>
            <a:avLst/>
            <a:gdLst/>
            <a:ahLst/>
            <a:cxnLst/>
            <a:rect r="r" b="b" t="t" l="l"/>
            <a:pathLst>
              <a:path h="10281645" w="18288000">
                <a:moveTo>
                  <a:pt x="0" y="0"/>
                </a:moveTo>
                <a:lnTo>
                  <a:pt x="18288000" y="0"/>
                </a:lnTo>
                <a:lnTo>
                  <a:pt x="18288000" y="10281645"/>
                </a:lnTo>
                <a:lnTo>
                  <a:pt x="0" y="10281645"/>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923222">
            <a:off x="-1574321" y="2539910"/>
            <a:ext cx="5638923" cy="7984316"/>
          </a:xfrm>
          <a:custGeom>
            <a:avLst/>
            <a:gdLst/>
            <a:ahLst/>
            <a:cxnLst/>
            <a:rect r="r" b="b" t="t" l="l"/>
            <a:pathLst>
              <a:path h="7984316" w="5638923">
                <a:moveTo>
                  <a:pt x="5638924" y="7984316"/>
                </a:moveTo>
                <a:lnTo>
                  <a:pt x="0" y="7984316"/>
                </a:lnTo>
                <a:lnTo>
                  <a:pt x="0" y="0"/>
                </a:lnTo>
                <a:lnTo>
                  <a:pt x="5638924" y="0"/>
                </a:lnTo>
                <a:lnTo>
                  <a:pt x="5638924" y="798431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64990" y="3682910"/>
            <a:ext cx="1222090" cy="1222090"/>
          </a:xfrm>
          <a:custGeom>
            <a:avLst/>
            <a:gdLst/>
            <a:ahLst/>
            <a:cxnLst/>
            <a:rect r="r" b="b" t="t" l="l"/>
            <a:pathLst>
              <a:path h="1222090" w="1222090">
                <a:moveTo>
                  <a:pt x="0" y="0"/>
                </a:moveTo>
                <a:lnTo>
                  <a:pt x="1222089" y="0"/>
                </a:lnTo>
                <a:lnTo>
                  <a:pt x="1222089"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64990" y="5819400"/>
            <a:ext cx="1222090" cy="1222090"/>
          </a:xfrm>
          <a:custGeom>
            <a:avLst/>
            <a:gdLst/>
            <a:ahLst/>
            <a:cxnLst/>
            <a:rect r="r" b="b" t="t" l="l"/>
            <a:pathLst>
              <a:path h="1222090" w="1222090">
                <a:moveTo>
                  <a:pt x="0" y="0"/>
                </a:moveTo>
                <a:lnTo>
                  <a:pt x="1222089" y="0"/>
                </a:lnTo>
                <a:lnTo>
                  <a:pt x="1222089"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88399" y="7746340"/>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694873" y="7746340"/>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676078" y="3682910"/>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676078" y="5819400"/>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false" rot="71717">
            <a:off x="11699210" y="38896"/>
            <a:ext cx="11147860" cy="13370747"/>
          </a:xfrm>
          <a:custGeom>
            <a:avLst/>
            <a:gdLst/>
            <a:ahLst/>
            <a:cxnLst/>
            <a:rect r="r" b="b" t="t" l="l"/>
            <a:pathLst>
              <a:path h="13370747" w="11147860">
                <a:moveTo>
                  <a:pt x="11147860" y="0"/>
                </a:moveTo>
                <a:lnTo>
                  <a:pt x="0" y="0"/>
                </a:lnTo>
                <a:lnTo>
                  <a:pt x="0" y="13370747"/>
                </a:lnTo>
                <a:lnTo>
                  <a:pt x="11147860" y="13370747"/>
                </a:lnTo>
                <a:lnTo>
                  <a:pt x="1114786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2983785" y="4022175"/>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01</a:t>
            </a:r>
          </a:p>
        </p:txBody>
      </p:sp>
      <p:sp>
        <p:nvSpPr>
          <p:cNvPr name="TextBox 13" id="13"/>
          <p:cNvSpPr txBox="true"/>
          <p:nvPr/>
        </p:nvSpPr>
        <p:spPr>
          <a:xfrm rot="0">
            <a:off x="2988399" y="6101356"/>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03</a:t>
            </a:r>
          </a:p>
        </p:txBody>
      </p:sp>
      <p:sp>
        <p:nvSpPr>
          <p:cNvPr name="TextBox 14" id="14"/>
          <p:cNvSpPr txBox="true"/>
          <p:nvPr/>
        </p:nvSpPr>
        <p:spPr>
          <a:xfrm rot="0">
            <a:off x="3007195" y="8028296"/>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05</a:t>
            </a:r>
          </a:p>
        </p:txBody>
      </p:sp>
      <p:sp>
        <p:nvSpPr>
          <p:cNvPr name="TextBox 15" id="15"/>
          <p:cNvSpPr txBox="true"/>
          <p:nvPr/>
        </p:nvSpPr>
        <p:spPr>
          <a:xfrm rot="0">
            <a:off x="9694873" y="8028296"/>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06</a:t>
            </a:r>
          </a:p>
        </p:txBody>
      </p:sp>
      <p:sp>
        <p:nvSpPr>
          <p:cNvPr name="TextBox 16" id="16"/>
          <p:cNvSpPr txBox="true"/>
          <p:nvPr/>
        </p:nvSpPr>
        <p:spPr>
          <a:xfrm rot="0">
            <a:off x="9694873" y="4010142"/>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02</a:t>
            </a:r>
          </a:p>
        </p:txBody>
      </p:sp>
      <p:sp>
        <p:nvSpPr>
          <p:cNvPr name="TextBox 17" id="17"/>
          <p:cNvSpPr txBox="true"/>
          <p:nvPr/>
        </p:nvSpPr>
        <p:spPr>
          <a:xfrm rot="0">
            <a:off x="9694873" y="6101356"/>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04</a:t>
            </a:r>
          </a:p>
        </p:txBody>
      </p:sp>
      <p:sp>
        <p:nvSpPr>
          <p:cNvPr name="TextBox 18" id="18"/>
          <p:cNvSpPr txBox="true"/>
          <p:nvPr/>
        </p:nvSpPr>
        <p:spPr>
          <a:xfrm rot="0">
            <a:off x="632370" y="255773"/>
            <a:ext cx="6796388" cy="1009650"/>
          </a:xfrm>
          <a:prstGeom prst="rect">
            <a:avLst/>
          </a:prstGeom>
        </p:spPr>
        <p:txBody>
          <a:bodyPr anchor="t" rtlCol="false" tIns="0" lIns="0" bIns="0" rIns="0">
            <a:spAutoFit/>
          </a:bodyPr>
          <a:lstStyle/>
          <a:p>
            <a:pPr algn="l">
              <a:lnSpc>
                <a:spcPts val="8012"/>
              </a:lnSpc>
            </a:pPr>
            <a:r>
              <a:rPr lang="en-US" sz="6676">
                <a:solidFill>
                  <a:srgbClr val="FFFFFF"/>
                </a:solidFill>
                <a:latin typeface="18 Khebrat Musamim Bold"/>
              </a:rPr>
              <a:t>Methodology</a:t>
            </a:r>
            <a:r>
              <a:rPr lang="en-US" sz="6676">
                <a:solidFill>
                  <a:srgbClr val="FFFFFF"/>
                </a:solidFill>
                <a:latin typeface="18 Khebrat Musamim Bold"/>
              </a:rPr>
              <a:t> </a:t>
            </a:r>
          </a:p>
        </p:txBody>
      </p:sp>
      <p:sp>
        <p:nvSpPr>
          <p:cNvPr name="TextBox 19" id="19"/>
          <p:cNvSpPr txBox="true"/>
          <p:nvPr/>
        </p:nvSpPr>
        <p:spPr>
          <a:xfrm rot="0">
            <a:off x="4855824" y="4029192"/>
            <a:ext cx="3973406"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Data Collection</a:t>
            </a:r>
          </a:p>
        </p:txBody>
      </p:sp>
      <p:sp>
        <p:nvSpPr>
          <p:cNvPr name="TextBox 20" id="20"/>
          <p:cNvSpPr txBox="true"/>
          <p:nvPr/>
        </p:nvSpPr>
        <p:spPr>
          <a:xfrm rot="0">
            <a:off x="4893415" y="6177715"/>
            <a:ext cx="373618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Classification</a:t>
            </a:r>
          </a:p>
        </p:txBody>
      </p:sp>
      <p:sp>
        <p:nvSpPr>
          <p:cNvPr name="TextBox 21" id="21"/>
          <p:cNvSpPr txBox="true"/>
          <p:nvPr/>
        </p:nvSpPr>
        <p:spPr>
          <a:xfrm rot="0">
            <a:off x="4855824" y="8104655"/>
            <a:ext cx="373618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Test &amp; Prediction</a:t>
            </a:r>
          </a:p>
        </p:txBody>
      </p:sp>
      <p:sp>
        <p:nvSpPr>
          <p:cNvPr name="TextBox 22" id="22"/>
          <p:cNvSpPr txBox="true"/>
          <p:nvPr/>
        </p:nvSpPr>
        <p:spPr>
          <a:xfrm rot="0">
            <a:off x="11564918" y="4029192"/>
            <a:ext cx="487350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Preprocessing</a:t>
            </a:r>
          </a:p>
        </p:txBody>
      </p:sp>
      <p:sp>
        <p:nvSpPr>
          <p:cNvPr name="TextBox 23" id="23"/>
          <p:cNvSpPr txBox="true"/>
          <p:nvPr/>
        </p:nvSpPr>
        <p:spPr>
          <a:xfrm rot="0">
            <a:off x="11564918" y="6177715"/>
            <a:ext cx="487350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Evaluation</a:t>
            </a:r>
          </a:p>
        </p:txBody>
      </p:sp>
      <p:sp>
        <p:nvSpPr>
          <p:cNvPr name="TextBox 24" id="24"/>
          <p:cNvSpPr txBox="true"/>
          <p:nvPr/>
        </p:nvSpPr>
        <p:spPr>
          <a:xfrm rot="0">
            <a:off x="11560964" y="8104655"/>
            <a:ext cx="487350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Analysis &amp; Design</a:t>
            </a:r>
          </a:p>
        </p:txBody>
      </p:sp>
      <p:sp>
        <p:nvSpPr>
          <p:cNvPr name="TextBox 25" id="25"/>
          <p:cNvSpPr txBox="true"/>
          <p:nvPr/>
        </p:nvSpPr>
        <p:spPr>
          <a:xfrm rot="0">
            <a:off x="4030564" y="1858697"/>
            <a:ext cx="4669489" cy="720149"/>
          </a:xfrm>
          <a:prstGeom prst="rect">
            <a:avLst/>
          </a:prstGeom>
        </p:spPr>
        <p:txBody>
          <a:bodyPr anchor="t" rtlCol="false" tIns="0" lIns="0" bIns="0" rIns="0">
            <a:spAutoFit/>
          </a:bodyPr>
          <a:lstStyle/>
          <a:p>
            <a:pPr algn="l">
              <a:lnSpc>
                <a:spcPts val="5981"/>
              </a:lnSpc>
            </a:pPr>
            <a:r>
              <a:rPr lang="en-US" sz="4272">
                <a:solidFill>
                  <a:srgbClr val="DDDDDD"/>
                </a:solidFill>
                <a:latin typeface="18 Khebrat Musamim Bold"/>
              </a:rPr>
              <a:t>(Part 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24613">
            <a:off x="-3686468" y="39956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35766" y="2221731"/>
            <a:ext cx="7428611" cy="7036569"/>
            <a:chOff x="0" y="0"/>
            <a:chExt cx="1956507" cy="1853253"/>
          </a:xfrm>
        </p:grpSpPr>
        <p:sp>
          <p:nvSpPr>
            <p:cNvPr name="Freeform 6" id="6"/>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FFFFFF"/>
            </a:solidFill>
          </p:spPr>
        </p:sp>
        <p:sp>
          <p:nvSpPr>
            <p:cNvPr name="TextBox 7" id="7"/>
            <p:cNvSpPr txBox="true"/>
            <p:nvPr/>
          </p:nvSpPr>
          <p:spPr>
            <a:xfrm>
              <a:off x="0" y="9525"/>
              <a:ext cx="1956507" cy="1843728"/>
            </a:xfrm>
            <a:prstGeom prst="rect">
              <a:avLst/>
            </a:prstGeom>
          </p:spPr>
          <p:txBody>
            <a:bodyPr anchor="ctr" rtlCol="false" tIns="50800" lIns="50800" bIns="50800" rIns="50800"/>
            <a:lstStyle/>
            <a:p>
              <a:pPr algn="ctr">
                <a:lnSpc>
                  <a:spcPts val="1869"/>
                </a:lnSpc>
              </a:pPr>
            </a:p>
          </p:txBody>
        </p:sp>
      </p:grpSp>
      <p:sp>
        <p:nvSpPr>
          <p:cNvPr name="TextBox 8" id="8"/>
          <p:cNvSpPr txBox="true"/>
          <p:nvPr/>
        </p:nvSpPr>
        <p:spPr>
          <a:xfrm rot="0">
            <a:off x="0" y="223769"/>
            <a:ext cx="6140253" cy="1035558"/>
          </a:xfrm>
          <a:prstGeom prst="rect">
            <a:avLst/>
          </a:prstGeom>
        </p:spPr>
        <p:txBody>
          <a:bodyPr anchor="t" rtlCol="false" tIns="0" lIns="0" bIns="0" rIns="0">
            <a:spAutoFit/>
          </a:bodyPr>
          <a:lstStyle/>
          <a:p>
            <a:pPr algn="ctr">
              <a:lnSpc>
                <a:spcPts val="8316"/>
              </a:lnSpc>
            </a:pPr>
            <a:r>
              <a:rPr lang="en-US" sz="6600">
                <a:solidFill>
                  <a:srgbClr val="FFFFFF"/>
                </a:solidFill>
                <a:latin typeface="18 Khebrat Musamim Bold"/>
              </a:rPr>
              <a:t>Data Collection</a:t>
            </a:r>
          </a:p>
        </p:txBody>
      </p:sp>
      <p:sp>
        <p:nvSpPr>
          <p:cNvPr name="TextBox 9" id="9"/>
          <p:cNvSpPr txBox="true"/>
          <p:nvPr/>
        </p:nvSpPr>
        <p:spPr>
          <a:xfrm rot="0">
            <a:off x="1846791" y="2307811"/>
            <a:ext cx="6806561" cy="6645334"/>
          </a:xfrm>
          <a:prstGeom prst="rect">
            <a:avLst/>
          </a:prstGeom>
        </p:spPr>
        <p:txBody>
          <a:bodyPr anchor="t" rtlCol="false" tIns="0" lIns="0" bIns="0" rIns="0">
            <a:spAutoFit/>
          </a:bodyPr>
          <a:lstStyle/>
          <a:p>
            <a:pPr algn="l">
              <a:lnSpc>
                <a:spcPts val="5913"/>
              </a:lnSpc>
            </a:pPr>
            <a:r>
              <a:rPr lang="en-US" sz="3112" spc="180">
                <a:solidFill>
                  <a:srgbClr val="18072B"/>
                </a:solidFill>
                <a:latin typeface="Kollektif"/>
              </a:rPr>
              <a:t>Collect a large dataset of facial images with different emotions. We used The (CKP) Facial Expression Database is a well-known dataset used in the field of Facial Emotion Recognition (FER), including seven classes such as Angry, Fear, Happy, contempt, Sad, Surprise and Disgust.</a:t>
            </a:r>
          </a:p>
        </p:txBody>
      </p:sp>
      <p:grpSp>
        <p:nvGrpSpPr>
          <p:cNvPr name="Group 10" id="10"/>
          <p:cNvGrpSpPr/>
          <p:nvPr/>
        </p:nvGrpSpPr>
        <p:grpSpPr>
          <a:xfrm rot="0">
            <a:off x="10605905" y="-12001"/>
            <a:ext cx="13732002" cy="10299001"/>
            <a:chOff x="0" y="0"/>
            <a:chExt cx="812800" cy="609600"/>
          </a:xfrm>
        </p:grpSpPr>
        <p:sp>
          <p:nvSpPr>
            <p:cNvPr name="Freeform 11" id="11"/>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8"/>
              <a:stretch>
                <a:fillRect l="-12359"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24613">
            <a:off x="-3838868"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35766" y="2221731"/>
            <a:ext cx="7428611" cy="7036569"/>
            <a:chOff x="0" y="0"/>
            <a:chExt cx="1956507" cy="1853253"/>
          </a:xfrm>
        </p:grpSpPr>
        <p:sp>
          <p:nvSpPr>
            <p:cNvPr name="Freeform 6" id="6"/>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FFFFFF"/>
            </a:solidFill>
          </p:spPr>
        </p:sp>
        <p:sp>
          <p:nvSpPr>
            <p:cNvPr name="TextBox 7" id="7"/>
            <p:cNvSpPr txBox="true"/>
            <p:nvPr/>
          </p:nvSpPr>
          <p:spPr>
            <a:xfrm>
              <a:off x="0" y="9525"/>
              <a:ext cx="1956507" cy="1843728"/>
            </a:xfrm>
            <a:prstGeom prst="rect">
              <a:avLst/>
            </a:prstGeom>
          </p:spPr>
          <p:txBody>
            <a:bodyPr anchor="ctr" rtlCol="false" tIns="50800" lIns="50800" bIns="50800" rIns="50800"/>
            <a:lstStyle/>
            <a:p>
              <a:pPr algn="ctr">
                <a:lnSpc>
                  <a:spcPts val="1869"/>
                </a:lnSpc>
              </a:pPr>
            </a:p>
          </p:txBody>
        </p:sp>
      </p:grpSp>
      <p:sp>
        <p:nvSpPr>
          <p:cNvPr name="TextBox 8" id="8"/>
          <p:cNvSpPr txBox="true"/>
          <p:nvPr/>
        </p:nvSpPr>
        <p:spPr>
          <a:xfrm rot="0">
            <a:off x="0" y="223769"/>
            <a:ext cx="6140253" cy="1035558"/>
          </a:xfrm>
          <a:prstGeom prst="rect">
            <a:avLst/>
          </a:prstGeom>
        </p:spPr>
        <p:txBody>
          <a:bodyPr anchor="t" rtlCol="false" tIns="0" lIns="0" bIns="0" rIns="0">
            <a:spAutoFit/>
          </a:bodyPr>
          <a:lstStyle/>
          <a:p>
            <a:pPr algn="ctr">
              <a:lnSpc>
                <a:spcPts val="8316"/>
              </a:lnSpc>
            </a:pPr>
            <a:r>
              <a:rPr lang="en-US" sz="6600">
                <a:solidFill>
                  <a:srgbClr val="FFFFFF"/>
                </a:solidFill>
                <a:latin typeface="18 Khebrat Musamim Bold"/>
              </a:rPr>
              <a:t>Preprocessing</a:t>
            </a:r>
          </a:p>
        </p:txBody>
      </p:sp>
      <p:sp>
        <p:nvSpPr>
          <p:cNvPr name="TextBox 9" id="9"/>
          <p:cNvSpPr txBox="true"/>
          <p:nvPr/>
        </p:nvSpPr>
        <p:spPr>
          <a:xfrm rot="0">
            <a:off x="1879771" y="2523859"/>
            <a:ext cx="6740602" cy="6184664"/>
          </a:xfrm>
          <a:prstGeom prst="rect">
            <a:avLst/>
          </a:prstGeom>
        </p:spPr>
        <p:txBody>
          <a:bodyPr anchor="t" rtlCol="false" tIns="0" lIns="0" bIns="0" rIns="0">
            <a:spAutoFit/>
          </a:bodyPr>
          <a:lstStyle/>
          <a:p>
            <a:pPr algn="l">
              <a:lnSpc>
                <a:spcPts val="7062"/>
              </a:lnSpc>
            </a:pPr>
            <a:r>
              <a:rPr lang="en-US" sz="3716" spc="215">
                <a:solidFill>
                  <a:srgbClr val="18072B"/>
                </a:solidFill>
                <a:latin typeface="Kollektif"/>
              </a:rPr>
              <a:t>Preprocess the collected data by resizing, cropping, duplicating, transforming RGB to grayscale and normalizing the images to ensure consistency in the dataset.</a:t>
            </a:r>
          </a:p>
        </p:txBody>
      </p:sp>
      <p:grpSp>
        <p:nvGrpSpPr>
          <p:cNvPr name="Group 10" id="10"/>
          <p:cNvGrpSpPr/>
          <p:nvPr/>
        </p:nvGrpSpPr>
        <p:grpSpPr>
          <a:xfrm rot="0">
            <a:off x="9752622" y="2281823"/>
            <a:ext cx="9221848" cy="6916386"/>
            <a:chOff x="0" y="0"/>
            <a:chExt cx="812800" cy="609600"/>
          </a:xfrm>
        </p:grpSpPr>
        <p:sp>
          <p:nvSpPr>
            <p:cNvPr name="Freeform 11" id="11"/>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8"/>
              <a:stretch>
                <a:fillRect l="0" t="-15797" r="0" b="-15797"/>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24613">
            <a:off x="-3686468" y="39956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535766" y="2221731"/>
            <a:ext cx="7428611" cy="7036569"/>
            <a:chOff x="0" y="0"/>
            <a:chExt cx="1956507" cy="1853253"/>
          </a:xfrm>
        </p:grpSpPr>
        <p:sp>
          <p:nvSpPr>
            <p:cNvPr name="Freeform 6" id="6"/>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FFFFFF"/>
            </a:solidFill>
          </p:spPr>
        </p:sp>
        <p:sp>
          <p:nvSpPr>
            <p:cNvPr name="TextBox 7" id="7"/>
            <p:cNvSpPr txBox="true"/>
            <p:nvPr/>
          </p:nvSpPr>
          <p:spPr>
            <a:xfrm>
              <a:off x="0" y="9525"/>
              <a:ext cx="1956507" cy="1843728"/>
            </a:xfrm>
            <a:prstGeom prst="rect">
              <a:avLst/>
            </a:prstGeom>
          </p:spPr>
          <p:txBody>
            <a:bodyPr anchor="ctr" rtlCol="false" tIns="50800" lIns="50800" bIns="50800" rIns="50800"/>
            <a:lstStyle/>
            <a:p>
              <a:pPr algn="ctr">
                <a:lnSpc>
                  <a:spcPts val="1869"/>
                </a:lnSpc>
              </a:pPr>
            </a:p>
          </p:txBody>
        </p:sp>
      </p:grpSp>
      <p:grpSp>
        <p:nvGrpSpPr>
          <p:cNvPr name="Group 8" id="8"/>
          <p:cNvGrpSpPr/>
          <p:nvPr/>
        </p:nvGrpSpPr>
        <p:grpSpPr>
          <a:xfrm rot="0">
            <a:off x="10605905" y="-12001"/>
            <a:ext cx="13732002" cy="10299001"/>
            <a:chOff x="0" y="0"/>
            <a:chExt cx="812800" cy="609600"/>
          </a:xfrm>
        </p:grpSpPr>
        <p:sp>
          <p:nvSpPr>
            <p:cNvPr name="Freeform 9" id="9"/>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8"/>
              <a:stretch>
                <a:fillRect l="0" t="-440" r="0" b="-2115"/>
              </a:stretch>
            </a:blipFill>
          </p:spPr>
        </p:sp>
      </p:grpSp>
      <p:sp>
        <p:nvSpPr>
          <p:cNvPr name="TextBox 10" id="10"/>
          <p:cNvSpPr txBox="true"/>
          <p:nvPr/>
        </p:nvSpPr>
        <p:spPr>
          <a:xfrm rot="0">
            <a:off x="0" y="223769"/>
            <a:ext cx="6140253" cy="1035558"/>
          </a:xfrm>
          <a:prstGeom prst="rect">
            <a:avLst/>
          </a:prstGeom>
        </p:spPr>
        <p:txBody>
          <a:bodyPr anchor="t" rtlCol="false" tIns="0" lIns="0" bIns="0" rIns="0">
            <a:spAutoFit/>
          </a:bodyPr>
          <a:lstStyle/>
          <a:p>
            <a:pPr algn="ctr">
              <a:lnSpc>
                <a:spcPts val="8316"/>
              </a:lnSpc>
            </a:pPr>
            <a:r>
              <a:rPr lang="en-US" sz="6600">
                <a:solidFill>
                  <a:srgbClr val="FFFFFF"/>
                </a:solidFill>
                <a:latin typeface="18 Khebrat Musamim Bold"/>
              </a:rPr>
              <a:t>Classification</a:t>
            </a:r>
          </a:p>
        </p:txBody>
      </p:sp>
      <p:sp>
        <p:nvSpPr>
          <p:cNvPr name="TextBox 11" id="11"/>
          <p:cNvSpPr txBox="true"/>
          <p:nvPr/>
        </p:nvSpPr>
        <p:spPr>
          <a:xfrm rot="0">
            <a:off x="1791507" y="2448234"/>
            <a:ext cx="6917130" cy="6516888"/>
          </a:xfrm>
          <a:prstGeom prst="rect">
            <a:avLst/>
          </a:prstGeom>
        </p:spPr>
        <p:txBody>
          <a:bodyPr anchor="t" rtlCol="false" tIns="0" lIns="0" bIns="0" rIns="0">
            <a:spAutoFit/>
          </a:bodyPr>
          <a:lstStyle/>
          <a:p>
            <a:pPr algn="l">
              <a:lnSpc>
                <a:spcPts val="3956"/>
              </a:lnSpc>
            </a:pPr>
            <a:r>
              <a:rPr lang="en-US" sz="2826" spc="163">
                <a:solidFill>
                  <a:srgbClr val="18072B"/>
                </a:solidFill>
                <a:latin typeface="Kollektif"/>
              </a:rPr>
              <a:t>Train a deep learning algorithm such as Convolutional Neural Networks (CNN)</a:t>
            </a:r>
          </a:p>
          <a:p>
            <a:pPr algn="l">
              <a:lnSpc>
                <a:spcPts val="3956"/>
              </a:lnSpc>
            </a:pPr>
            <a:r>
              <a:rPr lang="en-US" sz="2826" spc="163">
                <a:solidFill>
                  <a:srgbClr val="18072B"/>
                </a:solidFill>
                <a:latin typeface="Kollektif"/>
              </a:rPr>
              <a:t>CNN stands for Convolutional Neural Network. It is a type of deep learning model commonly used in image and video recognition tasks. CNNs are designed to automatically and adaptively learn spatial hierarchies of features from input images, which makes them highly effective for computer vision applications.</a:t>
            </a:r>
          </a:p>
          <a:p>
            <a:pPr algn="l">
              <a:lnSpc>
                <a:spcPts val="395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24613">
            <a:off x="-3686468" y="39956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28750" y="2006525"/>
            <a:ext cx="15430500" cy="2700338"/>
          </a:xfrm>
          <a:custGeom>
            <a:avLst/>
            <a:gdLst/>
            <a:ahLst/>
            <a:cxnLst/>
            <a:rect r="r" b="b" t="t" l="l"/>
            <a:pathLst>
              <a:path h="2700338" w="15430500">
                <a:moveTo>
                  <a:pt x="0" y="0"/>
                </a:moveTo>
                <a:lnTo>
                  <a:pt x="15430500" y="0"/>
                </a:lnTo>
                <a:lnTo>
                  <a:pt x="15430500" y="2700338"/>
                </a:lnTo>
                <a:lnTo>
                  <a:pt x="0" y="2700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23491" y="223769"/>
            <a:ext cx="6140253" cy="1035558"/>
          </a:xfrm>
          <a:prstGeom prst="rect">
            <a:avLst/>
          </a:prstGeom>
        </p:spPr>
        <p:txBody>
          <a:bodyPr anchor="t" rtlCol="false" tIns="0" lIns="0" bIns="0" rIns="0">
            <a:spAutoFit/>
          </a:bodyPr>
          <a:lstStyle/>
          <a:p>
            <a:pPr algn="ctr">
              <a:lnSpc>
                <a:spcPts val="8316"/>
              </a:lnSpc>
            </a:pPr>
            <a:r>
              <a:rPr lang="en-US" sz="6600">
                <a:solidFill>
                  <a:srgbClr val="FFFFFF"/>
                </a:solidFill>
                <a:latin typeface="18 Khebrat Musamim Bold"/>
              </a:rPr>
              <a:t>Evaluation</a:t>
            </a:r>
          </a:p>
        </p:txBody>
      </p:sp>
      <p:sp>
        <p:nvSpPr>
          <p:cNvPr name="TextBox 7" id="7"/>
          <p:cNvSpPr txBox="true"/>
          <p:nvPr/>
        </p:nvSpPr>
        <p:spPr>
          <a:xfrm rot="0">
            <a:off x="1881197" y="2415957"/>
            <a:ext cx="14676766" cy="1824324"/>
          </a:xfrm>
          <a:prstGeom prst="rect">
            <a:avLst/>
          </a:prstGeom>
        </p:spPr>
        <p:txBody>
          <a:bodyPr anchor="t" rtlCol="false" tIns="0" lIns="0" bIns="0" rIns="0">
            <a:spAutoFit/>
          </a:bodyPr>
          <a:lstStyle/>
          <a:p>
            <a:pPr algn="l">
              <a:lnSpc>
                <a:spcPts val="4873"/>
              </a:lnSpc>
            </a:pPr>
            <a:r>
              <a:rPr lang="en-US" sz="3481">
                <a:solidFill>
                  <a:srgbClr val="28094B"/>
                </a:solidFill>
                <a:latin typeface="Canva Sans Bold"/>
              </a:rPr>
              <a:t>In the end, after using the CNN and training the model on the dataset, we evaluated the accuracy of all category</a:t>
            </a:r>
            <a:r>
              <a:rPr lang="en-US" sz="3481">
                <a:solidFill>
                  <a:srgbClr val="28094B"/>
                </a:solidFill>
                <a:latin typeface="Canva Sans Bold"/>
              </a:rPr>
              <a:t> accuracy of 96% as shown in the figure </a:t>
            </a:r>
          </a:p>
        </p:txBody>
      </p:sp>
      <p:sp>
        <p:nvSpPr>
          <p:cNvPr name="Freeform 8" id="8"/>
          <p:cNvSpPr/>
          <p:nvPr/>
        </p:nvSpPr>
        <p:spPr>
          <a:xfrm flipH="false" flipV="false" rot="0">
            <a:off x="1266796" y="5449813"/>
            <a:ext cx="15592454" cy="4501587"/>
          </a:xfrm>
          <a:custGeom>
            <a:avLst/>
            <a:gdLst/>
            <a:ahLst/>
            <a:cxnLst/>
            <a:rect r="r" b="b" t="t" l="l"/>
            <a:pathLst>
              <a:path h="4501587" w="15592454">
                <a:moveTo>
                  <a:pt x="0" y="0"/>
                </a:moveTo>
                <a:lnTo>
                  <a:pt x="15592454" y="0"/>
                </a:lnTo>
                <a:lnTo>
                  <a:pt x="15592454" y="4501587"/>
                </a:lnTo>
                <a:lnTo>
                  <a:pt x="0" y="4501587"/>
                </a:lnTo>
                <a:lnTo>
                  <a:pt x="0" y="0"/>
                </a:lnTo>
                <a:close/>
              </a:path>
            </a:pathLst>
          </a:custGeom>
          <a:blipFill>
            <a:blip r:embed="rId10"/>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24613">
            <a:off x="-3686468" y="39956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28750" y="2006525"/>
            <a:ext cx="15430500" cy="2700338"/>
          </a:xfrm>
          <a:custGeom>
            <a:avLst/>
            <a:gdLst/>
            <a:ahLst/>
            <a:cxnLst/>
            <a:rect r="r" b="b" t="t" l="l"/>
            <a:pathLst>
              <a:path h="2700338" w="15430500">
                <a:moveTo>
                  <a:pt x="0" y="0"/>
                </a:moveTo>
                <a:lnTo>
                  <a:pt x="15430500" y="0"/>
                </a:lnTo>
                <a:lnTo>
                  <a:pt x="15430500" y="2700338"/>
                </a:lnTo>
                <a:lnTo>
                  <a:pt x="0" y="2700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35568" y="223769"/>
            <a:ext cx="6140253" cy="1035558"/>
          </a:xfrm>
          <a:prstGeom prst="rect">
            <a:avLst/>
          </a:prstGeom>
        </p:spPr>
        <p:txBody>
          <a:bodyPr anchor="t" rtlCol="false" tIns="0" lIns="0" bIns="0" rIns="0">
            <a:spAutoFit/>
          </a:bodyPr>
          <a:lstStyle/>
          <a:p>
            <a:pPr algn="ctr">
              <a:lnSpc>
                <a:spcPts val="8316"/>
              </a:lnSpc>
            </a:pPr>
            <a:r>
              <a:rPr lang="en-US" sz="6600">
                <a:solidFill>
                  <a:srgbClr val="FFFFFF"/>
                </a:solidFill>
                <a:latin typeface="18 Khebrat Musamim Bold"/>
              </a:rPr>
              <a:t>Test &amp; Prediction</a:t>
            </a:r>
          </a:p>
        </p:txBody>
      </p:sp>
      <p:sp>
        <p:nvSpPr>
          <p:cNvPr name="TextBox 7" id="7"/>
          <p:cNvSpPr txBox="true"/>
          <p:nvPr/>
        </p:nvSpPr>
        <p:spPr>
          <a:xfrm rot="0">
            <a:off x="1912245" y="2688775"/>
            <a:ext cx="14463510" cy="1269163"/>
          </a:xfrm>
          <a:prstGeom prst="rect">
            <a:avLst/>
          </a:prstGeom>
        </p:spPr>
        <p:txBody>
          <a:bodyPr anchor="t" rtlCol="false" tIns="0" lIns="0" bIns="0" rIns="0">
            <a:spAutoFit/>
          </a:bodyPr>
          <a:lstStyle/>
          <a:p>
            <a:pPr algn="ctr">
              <a:lnSpc>
                <a:spcPts val="5121"/>
              </a:lnSpc>
            </a:pPr>
            <a:r>
              <a:rPr lang="en-US" sz="3657">
                <a:solidFill>
                  <a:srgbClr val="28094B"/>
                </a:solidFill>
                <a:latin typeface="Canva Sans Bold"/>
              </a:rPr>
              <a:t>Load a new image, preprocess it in the same way as the training data, and predict its class using the trained model.</a:t>
            </a:r>
          </a:p>
        </p:txBody>
      </p:sp>
      <p:sp>
        <p:nvSpPr>
          <p:cNvPr name="Freeform 8" id="8"/>
          <p:cNvSpPr/>
          <p:nvPr/>
        </p:nvSpPr>
        <p:spPr>
          <a:xfrm flipH="false" flipV="false" rot="0">
            <a:off x="771936" y="5179524"/>
            <a:ext cx="12629025" cy="4683263"/>
          </a:xfrm>
          <a:custGeom>
            <a:avLst/>
            <a:gdLst/>
            <a:ahLst/>
            <a:cxnLst/>
            <a:rect r="r" b="b" t="t" l="l"/>
            <a:pathLst>
              <a:path h="4683263" w="12629025">
                <a:moveTo>
                  <a:pt x="0" y="0"/>
                </a:moveTo>
                <a:lnTo>
                  <a:pt x="12629024" y="0"/>
                </a:lnTo>
                <a:lnTo>
                  <a:pt x="12629024" y="4683263"/>
                </a:lnTo>
                <a:lnTo>
                  <a:pt x="0" y="4683263"/>
                </a:lnTo>
                <a:lnTo>
                  <a:pt x="0" y="0"/>
                </a:lnTo>
                <a:close/>
              </a:path>
            </a:pathLst>
          </a:custGeom>
          <a:blipFill>
            <a:blip r:embed="rId10"/>
            <a:stretch>
              <a:fillRect l="0" t="0" r="0" b="0"/>
            </a:stretch>
          </a:blipFill>
        </p:spPr>
      </p:sp>
      <p:sp>
        <p:nvSpPr>
          <p:cNvPr name="Freeform 9" id="9"/>
          <p:cNvSpPr/>
          <p:nvPr/>
        </p:nvSpPr>
        <p:spPr>
          <a:xfrm flipH="false" flipV="false" rot="0">
            <a:off x="13657725" y="4949406"/>
            <a:ext cx="3601575" cy="5143500"/>
          </a:xfrm>
          <a:custGeom>
            <a:avLst/>
            <a:gdLst/>
            <a:ahLst/>
            <a:cxnLst/>
            <a:rect r="r" b="b" t="t" l="l"/>
            <a:pathLst>
              <a:path h="5143500" w="3601575">
                <a:moveTo>
                  <a:pt x="0" y="0"/>
                </a:moveTo>
                <a:lnTo>
                  <a:pt x="3601575" y="0"/>
                </a:lnTo>
                <a:lnTo>
                  <a:pt x="3601575" y="5143500"/>
                </a:lnTo>
                <a:lnTo>
                  <a:pt x="0" y="5143500"/>
                </a:lnTo>
                <a:lnTo>
                  <a:pt x="0" y="0"/>
                </a:lnTo>
                <a:close/>
              </a:path>
            </a:pathLst>
          </a:custGeom>
          <a:blipFill>
            <a:blip r:embed="rId11"/>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2331610" y="-931314"/>
            <a:ext cx="20975889" cy="11589400"/>
            <a:chOff x="0" y="0"/>
            <a:chExt cx="5524514" cy="3052352"/>
          </a:xfrm>
        </p:grpSpPr>
        <p:sp>
          <p:nvSpPr>
            <p:cNvPr name="Freeform 3" id="3"/>
            <p:cNvSpPr/>
            <p:nvPr/>
          </p:nvSpPr>
          <p:spPr>
            <a:xfrm flipH="false" flipV="false" rot="0">
              <a:off x="0" y="0"/>
              <a:ext cx="5524514" cy="3052352"/>
            </a:xfrm>
            <a:custGeom>
              <a:avLst/>
              <a:gdLst/>
              <a:ahLst/>
              <a:cxnLst/>
              <a:rect r="r" b="b" t="t" l="l"/>
              <a:pathLst>
                <a:path h="3052352" w="5524514">
                  <a:moveTo>
                    <a:pt x="0" y="0"/>
                  </a:moveTo>
                  <a:lnTo>
                    <a:pt x="5524514" y="0"/>
                  </a:lnTo>
                  <a:lnTo>
                    <a:pt x="5524514" y="3052352"/>
                  </a:lnTo>
                  <a:lnTo>
                    <a:pt x="0" y="3052352"/>
                  </a:ln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0" y="-47625"/>
              <a:ext cx="5524514"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70141" y="4887246"/>
            <a:ext cx="2342263" cy="835665"/>
          </a:xfrm>
          <a:prstGeom prst="rect">
            <a:avLst/>
          </a:prstGeom>
        </p:spPr>
        <p:txBody>
          <a:bodyPr anchor="t" rtlCol="false" tIns="0" lIns="0" bIns="0" rIns="0">
            <a:spAutoFit/>
          </a:bodyPr>
          <a:lstStyle/>
          <a:p>
            <a:pPr algn="ctr">
              <a:lnSpc>
                <a:spcPts val="6889"/>
              </a:lnSpc>
              <a:spcBef>
                <a:spcPct val="0"/>
              </a:spcBef>
            </a:pPr>
            <a:r>
              <a:rPr lang="en-US" sz="4921">
                <a:solidFill>
                  <a:srgbClr val="FFFFFF"/>
                </a:solidFill>
                <a:latin typeface="18 Khebrat Musamim Bold"/>
              </a:rPr>
              <a:t>Flowchart:</a:t>
            </a:r>
          </a:p>
        </p:txBody>
      </p:sp>
      <p:sp>
        <p:nvSpPr>
          <p:cNvPr name="Freeform 8" id="8"/>
          <p:cNvSpPr/>
          <p:nvPr/>
        </p:nvSpPr>
        <p:spPr>
          <a:xfrm flipH="true" flipV="true" rot="923222">
            <a:off x="-1716369" y="2309555"/>
            <a:ext cx="5776769" cy="8179496"/>
          </a:xfrm>
          <a:custGeom>
            <a:avLst/>
            <a:gdLst/>
            <a:ahLst/>
            <a:cxnLst/>
            <a:rect r="r" b="b" t="t" l="l"/>
            <a:pathLst>
              <a:path h="8179496" w="5776769">
                <a:moveTo>
                  <a:pt x="5776769" y="8179495"/>
                </a:moveTo>
                <a:lnTo>
                  <a:pt x="0" y="8179495"/>
                </a:lnTo>
                <a:lnTo>
                  <a:pt x="0" y="0"/>
                </a:lnTo>
                <a:lnTo>
                  <a:pt x="5776769" y="0"/>
                </a:lnTo>
                <a:lnTo>
                  <a:pt x="5776769" y="817949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35568" y="223769"/>
            <a:ext cx="6140253" cy="1035558"/>
          </a:xfrm>
          <a:prstGeom prst="rect">
            <a:avLst/>
          </a:prstGeom>
        </p:spPr>
        <p:txBody>
          <a:bodyPr anchor="t" rtlCol="false" tIns="0" lIns="0" bIns="0" rIns="0">
            <a:spAutoFit/>
          </a:bodyPr>
          <a:lstStyle/>
          <a:p>
            <a:pPr algn="ctr">
              <a:lnSpc>
                <a:spcPts val="8316"/>
              </a:lnSpc>
            </a:pPr>
            <a:r>
              <a:rPr lang="en-US" sz="6600">
                <a:solidFill>
                  <a:srgbClr val="FFFFFF"/>
                </a:solidFill>
                <a:latin typeface="18 Khebrat Musamim Bold"/>
              </a:rPr>
              <a:t>Analysis &amp; Design</a:t>
            </a:r>
          </a:p>
        </p:txBody>
      </p:sp>
      <p:grpSp>
        <p:nvGrpSpPr>
          <p:cNvPr name="Group 10" id="10"/>
          <p:cNvGrpSpPr/>
          <p:nvPr/>
        </p:nvGrpSpPr>
        <p:grpSpPr>
          <a:xfrm rot="0">
            <a:off x="5385455" y="1840714"/>
            <a:ext cx="11873845" cy="8066317"/>
            <a:chOff x="0" y="0"/>
            <a:chExt cx="15831793" cy="10755090"/>
          </a:xfrm>
        </p:grpSpPr>
        <p:sp>
          <p:nvSpPr>
            <p:cNvPr name="Freeform 11" id="11"/>
            <p:cNvSpPr/>
            <p:nvPr/>
          </p:nvSpPr>
          <p:spPr>
            <a:xfrm flipH="false" flipV="false" rot="0">
              <a:off x="0" y="0"/>
              <a:ext cx="15831793" cy="10755090"/>
            </a:xfrm>
            <a:custGeom>
              <a:avLst/>
              <a:gdLst/>
              <a:ahLst/>
              <a:cxnLst/>
              <a:rect r="r" b="b" t="t" l="l"/>
              <a:pathLst>
                <a:path h="10755090" w="15831793">
                  <a:moveTo>
                    <a:pt x="0" y="0"/>
                  </a:moveTo>
                  <a:lnTo>
                    <a:pt x="15831793" y="0"/>
                  </a:lnTo>
                  <a:lnTo>
                    <a:pt x="15831793" y="10755090"/>
                  </a:lnTo>
                  <a:lnTo>
                    <a:pt x="0" y="10755090"/>
                  </a:lnTo>
                  <a:lnTo>
                    <a:pt x="0" y="0"/>
                  </a:lnTo>
                  <a:close/>
                </a:path>
              </a:pathLst>
            </a:custGeom>
            <a:blipFill>
              <a:blip r:embed="rId8"/>
              <a:stretch>
                <a:fillRect l="0" t="0" r="0" b="0"/>
              </a:stretch>
            </a:blipFill>
          </p:spPr>
        </p:sp>
        <p:grpSp>
          <p:nvGrpSpPr>
            <p:cNvPr name="Group 12" id="12"/>
            <p:cNvGrpSpPr/>
            <p:nvPr/>
          </p:nvGrpSpPr>
          <p:grpSpPr>
            <a:xfrm rot="0">
              <a:off x="3238729" y="6845049"/>
              <a:ext cx="608722" cy="354375"/>
              <a:chOff x="0" y="0"/>
              <a:chExt cx="120241" cy="70000"/>
            </a:xfrm>
          </p:grpSpPr>
          <p:sp>
            <p:nvSpPr>
              <p:cNvPr name="Freeform 13" id="13"/>
              <p:cNvSpPr/>
              <p:nvPr/>
            </p:nvSpPr>
            <p:spPr>
              <a:xfrm flipH="false" flipV="false" rot="0">
                <a:off x="0" y="0"/>
                <a:ext cx="120241" cy="70000"/>
              </a:xfrm>
              <a:custGeom>
                <a:avLst/>
                <a:gdLst/>
                <a:ahLst/>
                <a:cxnLst/>
                <a:rect r="r" b="b" t="t" l="l"/>
                <a:pathLst>
                  <a:path h="70000" w="120241">
                    <a:moveTo>
                      <a:pt x="0" y="0"/>
                    </a:moveTo>
                    <a:lnTo>
                      <a:pt x="120241" y="0"/>
                    </a:lnTo>
                    <a:lnTo>
                      <a:pt x="120241" y="70000"/>
                    </a:lnTo>
                    <a:lnTo>
                      <a:pt x="0" y="70000"/>
                    </a:lnTo>
                    <a:close/>
                  </a:path>
                </a:pathLst>
              </a:custGeom>
              <a:solidFill>
                <a:srgbClr val="FFFDFD"/>
              </a:solidFill>
            </p:spPr>
          </p:sp>
          <p:sp>
            <p:nvSpPr>
              <p:cNvPr name="TextBox 14" id="14"/>
              <p:cNvSpPr txBox="true"/>
              <p:nvPr/>
            </p:nvSpPr>
            <p:spPr>
              <a:xfrm>
                <a:off x="0" y="-57150"/>
                <a:ext cx="120241" cy="127150"/>
              </a:xfrm>
              <a:prstGeom prst="rect">
                <a:avLst/>
              </a:prstGeom>
            </p:spPr>
            <p:txBody>
              <a:bodyPr anchor="ctr" rtlCol="false" tIns="50800" lIns="50800" bIns="50800" rIns="50800"/>
              <a:lstStyle/>
              <a:p>
                <a:pPr algn="ctr">
                  <a:lnSpc>
                    <a:spcPts val="3639"/>
                  </a:lnSpc>
                </a:pPr>
              </a:p>
            </p:txBody>
          </p:sp>
        </p:grpSp>
        <p:sp>
          <p:nvSpPr>
            <p:cNvPr name="TextBox 15" id="15"/>
            <p:cNvSpPr txBox="true"/>
            <p:nvPr/>
          </p:nvSpPr>
          <p:spPr>
            <a:xfrm rot="0">
              <a:off x="3211324" y="6873747"/>
              <a:ext cx="804069" cy="233480"/>
            </a:xfrm>
            <a:prstGeom prst="rect">
              <a:avLst/>
            </a:prstGeom>
          </p:spPr>
          <p:txBody>
            <a:bodyPr anchor="t" rtlCol="false" tIns="0" lIns="0" bIns="0" rIns="0">
              <a:spAutoFit/>
            </a:bodyPr>
            <a:lstStyle/>
            <a:p>
              <a:pPr algn="ctr">
                <a:lnSpc>
                  <a:spcPts val="1373"/>
                </a:lnSpc>
              </a:pPr>
              <a:r>
                <a:rPr lang="en-US" sz="980">
                  <a:solidFill>
                    <a:srgbClr val="227376"/>
                  </a:solidFill>
                  <a:latin typeface="Kollektif Bold"/>
                </a:rPr>
                <a:t>Validation</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923222">
            <a:off x="-1574321" y="2539910"/>
            <a:ext cx="5638923" cy="7984316"/>
          </a:xfrm>
          <a:custGeom>
            <a:avLst/>
            <a:gdLst/>
            <a:ahLst/>
            <a:cxnLst/>
            <a:rect r="r" b="b" t="t" l="l"/>
            <a:pathLst>
              <a:path h="7984316" w="5638923">
                <a:moveTo>
                  <a:pt x="5638924" y="7984316"/>
                </a:moveTo>
                <a:lnTo>
                  <a:pt x="0" y="7984316"/>
                </a:lnTo>
                <a:lnTo>
                  <a:pt x="0" y="0"/>
                </a:lnTo>
                <a:lnTo>
                  <a:pt x="5638924" y="0"/>
                </a:lnTo>
                <a:lnTo>
                  <a:pt x="5638924" y="798431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64990" y="4459288"/>
            <a:ext cx="1222090" cy="1222090"/>
          </a:xfrm>
          <a:custGeom>
            <a:avLst/>
            <a:gdLst/>
            <a:ahLst/>
            <a:cxnLst/>
            <a:rect r="r" b="b" t="t" l="l"/>
            <a:pathLst>
              <a:path h="1222090" w="1222090">
                <a:moveTo>
                  <a:pt x="0" y="0"/>
                </a:moveTo>
                <a:lnTo>
                  <a:pt x="1222089" y="0"/>
                </a:lnTo>
                <a:lnTo>
                  <a:pt x="1222089" y="1222089"/>
                </a:lnTo>
                <a:lnTo>
                  <a:pt x="0" y="1222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64990" y="6595777"/>
            <a:ext cx="1222090" cy="1222090"/>
          </a:xfrm>
          <a:custGeom>
            <a:avLst/>
            <a:gdLst/>
            <a:ahLst/>
            <a:cxnLst/>
            <a:rect r="r" b="b" t="t" l="l"/>
            <a:pathLst>
              <a:path h="1222090" w="1222090">
                <a:moveTo>
                  <a:pt x="0" y="0"/>
                </a:moveTo>
                <a:lnTo>
                  <a:pt x="1222089" y="0"/>
                </a:lnTo>
                <a:lnTo>
                  <a:pt x="1222089"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676078" y="4459288"/>
            <a:ext cx="1222090" cy="1222090"/>
          </a:xfrm>
          <a:custGeom>
            <a:avLst/>
            <a:gdLst/>
            <a:ahLst/>
            <a:cxnLst/>
            <a:rect r="r" b="b" t="t" l="l"/>
            <a:pathLst>
              <a:path h="1222090" w="1222090">
                <a:moveTo>
                  <a:pt x="0" y="0"/>
                </a:moveTo>
                <a:lnTo>
                  <a:pt x="1222090" y="0"/>
                </a:lnTo>
                <a:lnTo>
                  <a:pt x="1222090" y="1222089"/>
                </a:lnTo>
                <a:lnTo>
                  <a:pt x="0" y="1222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82425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71717">
            <a:off x="11699210" y="38896"/>
            <a:ext cx="11147860" cy="13370747"/>
          </a:xfrm>
          <a:custGeom>
            <a:avLst/>
            <a:gdLst/>
            <a:ahLst/>
            <a:cxnLst/>
            <a:rect r="r" b="b" t="t" l="l"/>
            <a:pathLst>
              <a:path h="13370747" w="11147860">
                <a:moveTo>
                  <a:pt x="11147860" y="0"/>
                </a:moveTo>
                <a:lnTo>
                  <a:pt x="0" y="0"/>
                </a:lnTo>
                <a:lnTo>
                  <a:pt x="0" y="13370747"/>
                </a:lnTo>
                <a:lnTo>
                  <a:pt x="11147860" y="13370747"/>
                </a:lnTo>
                <a:lnTo>
                  <a:pt x="1114786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983785" y="4798552"/>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01</a:t>
            </a:r>
          </a:p>
        </p:txBody>
      </p:sp>
      <p:sp>
        <p:nvSpPr>
          <p:cNvPr name="TextBox 10" id="10"/>
          <p:cNvSpPr txBox="true"/>
          <p:nvPr/>
        </p:nvSpPr>
        <p:spPr>
          <a:xfrm rot="0">
            <a:off x="2988399" y="6877733"/>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03</a:t>
            </a:r>
          </a:p>
        </p:txBody>
      </p:sp>
      <p:sp>
        <p:nvSpPr>
          <p:cNvPr name="TextBox 11" id="11"/>
          <p:cNvSpPr txBox="true"/>
          <p:nvPr/>
        </p:nvSpPr>
        <p:spPr>
          <a:xfrm rot="0">
            <a:off x="9694873" y="4786519"/>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02</a:t>
            </a:r>
          </a:p>
        </p:txBody>
      </p:sp>
      <p:sp>
        <p:nvSpPr>
          <p:cNvPr name="TextBox 12" id="12"/>
          <p:cNvSpPr txBox="true"/>
          <p:nvPr/>
        </p:nvSpPr>
        <p:spPr>
          <a:xfrm rot="0">
            <a:off x="632370" y="255773"/>
            <a:ext cx="6796388" cy="1009650"/>
          </a:xfrm>
          <a:prstGeom prst="rect">
            <a:avLst/>
          </a:prstGeom>
        </p:spPr>
        <p:txBody>
          <a:bodyPr anchor="t" rtlCol="false" tIns="0" lIns="0" bIns="0" rIns="0">
            <a:spAutoFit/>
          </a:bodyPr>
          <a:lstStyle/>
          <a:p>
            <a:pPr algn="l">
              <a:lnSpc>
                <a:spcPts val="8012"/>
              </a:lnSpc>
            </a:pPr>
            <a:r>
              <a:rPr lang="en-US" sz="6676">
                <a:solidFill>
                  <a:srgbClr val="FFFFFF"/>
                </a:solidFill>
                <a:latin typeface="18 Khebrat Musamim Bold"/>
              </a:rPr>
              <a:t>Methodology</a:t>
            </a:r>
            <a:r>
              <a:rPr lang="en-US" sz="6676">
                <a:solidFill>
                  <a:srgbClr val="FFFFFF"/>
                </a:solidFill>
                <a:latin typeface="18 Khebrat Musamim Bold"/>
              </a:rPr>
              <a:t> </a:t>
            </a:r>
          </a:p>
        </p:txBody>
      </p:sp>
      <p:sp>
        <p:nvSpPr>
          <p:cNvPr name="TextBox 13" id="13"/>
          <p:cNvSpPr txBox="true"/>
          <p:nvPr/>
        </p:nvSpPr>
        <p:spPr>
          <a:xfrm rot="0">
            <a:off x="4474511" y="2182187"/>
            <a:ext cx="4669489" cy="720149"/>
          </a:xfrm>
          <a:prstGeom prst="rect">
            <a:avLst/>
          </a:prstGeom>
        </p:spPr>
        <p:txBody>
          <a:bodyPr anchor="t" rtlCol="false" tIns="0" lIns="0" bIns="0" rIns="0">
            <a:spAutoFit/>
          </a:bodyPr>
          <a:lstStyle/>
          <a:p>
            <a:pPr algn="l">
              <a:lnSpc>
                <a:spcPts val="5981"/>
              </a:lnSpc>
            </a:pPr>
            <a:r>
              <a:rPr lang="en-US" sz="4272">
                <a:solidFill>
                  <a:srgbClr val="DDDDDD"/>
                </a:solidFill>
                <a:latin typeface="18 Khebrat Musamim Bold"/>
              </a:rPr>
              <a:t>(Part 2)</a:t>
            </a:r>
          </a:p>
        </p:txBody>
      </p:sp>
      <p:sp>
        <p:nvSpPr>
          <p:cNvPr name="TextBox 14" id="14"/>
          <p:cNvSpPr txBox="true"/>
          <p:nvPr/>
        </p:nvSpPr>
        <p:spPr>
          <a:xfrm rot="0">
            <a:off x="4654825" y="4542107"/>
            <a:ext cx="3973406" cy="9055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Building a model using Teachable Machine</a:t>
            </a:r>
          </a:p>
        </p:txBody>
      </p:sp>
      <p:sp>
        <p:nvSpPr>
          <p:cNvPr name="TextBox 15" id="15"/>
          <p:cNvSpPr txBox="true"/>
          <p:nvPr/>
        </p:nvSpPr>
        <p:spPr>
          <a:xfrm rot="0">
            <a:off x="4654825" y="6725492"/>
            <a:ext cx="3736180" cy="9055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Link it using TensorflowLite</a:t>
            </a:r>
          </a:p>
        </p:txBody>
      </p:sp>
      <p:sp>
        <p:nvSpPr>
          <p:cNvPr name="TextBox 16" id="16"/>
          <p:cNvSpPr txBox="true"/>
          <p:nvPr/>
        </p:nvSpPr>
        <p:spPr>
          <a:xfrm rot="0">
            <a:off x="11364893" y="4770707"/>
            <a:ext cx="487350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Creating a mobile application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24613">
            <a:off x="-3686468" y="39956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95736" y="2305632"/>
            <a:ext cx="12876101" cy="7474174"/>
          </a:xfrm>
          <a:custGeom>
            <a:avLst/>
            <a:gdLst/>
            <a:ahLst/>
            <a:cxnLst/>
            <a:rect r="r" b="b" t="t" l="l"/>
            <a:pathLst>
              <a:path h="7474174" w="12876101">
                <a:moveTo>
                  <a:pt x="0" y="0"/>
                </a:moveTo>
                <a:lnTo>
                  <a:pt x="12876101" y="0"/>
                </a:lnTo>
                <a:lnTo>
                  <a:pt x="12876101" y="7474174"/>
                </a:lnTo>
                <a:lnTo>
                  <a:pt x="0" y="7474174"/>
                </a:lnTo>
                <a:lnTo>
                  <a:pt x="0" y="0"/>
                </a:lnTo>
                <a:close/>
              </a:path>
            </a:pathLst>
          </a:custGeom>
          <a:blipFill>
            <a:blip r:embed="rId4"/>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731600" y="338392"/>
            <a:ext cx="10602187" cy="882511"/>
          </a:xfrm>
          <a:prstGeom prst="rect">
            <a:avLst/>
          </a:prstGeom>
        </p:spPr>
        <p:txBody>
          <a:bodyPr anchor="t" rtlCol="false" tIns="0" lIns="0" bIns="0" rIns="0">
            <a:spAutoFit/>
          </a:bodyPr>
          <a:lstStyle/>
          <a:p>
            <a:pPr algn="ctr">
              <a:lnSpc>
                <a:spcPts val="7040"/>
              </a:lnSpc>
            </a:pPr>
            <a:r>
              <a:rPr lang="en-US" sz="5587">
                <a:solidFill>
                  <a:srgbClr val="FFFFFF"/>
                </a:solidFill>
                <a:latin typeface="18 Khebrat Musamim Bold"/>
              </a:rPr>
              <a:t>Building a model using Teachable Machine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24613">
            <a:off x="-3686468" y="39956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30564" y="2604148"/>
            <a:ext cx="13904801" cy="7141439"/>
          </a:xfrm>
          <a:custGeom>
            <a:avLst/>
            <a:gdLst/>
            <a:ahLst/>
            <a:cxnLst/>
            <a:rect r="r" b="b" t="t" l="l"/>
            <a:pathLst>
              <a:path h="7141439" w="13904801">
                <a:moveTo>
                  <a:pt x="0" y="0"/>
                </a:moveTo>
                <a:lnTo>
                  <a:pt x="13904801" y="0"/>
                </a:lnTo>
                <a:lnTo>
                  <a:pt x="13904801" y="7141439"/>
                </a:lnTo>
                <a:lnTo>
                  <a:pt x="0" y="7141439"/>
                </a:lnTo>
                <a:lnTo>
                  <a:pt x="0" y="0"/>
                </a:lnTo>
                <a:close/>
              </a:path>
            </a:pathLst>
          </a:custGeom>
          <a:blipFill>
            <a:blip r:embed="rId4"/>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837641" y="338392"/>
            <a:ext cx="10602187" cy="882511"/>
          </a:xfrm>
          <a:prstGeom prst="rect">
            <a:avLst/>
          </a:prstGeom>
        </p:spPr>
        <p:txBody>
          <a:bodyPr anchor="t" rtlCol="false" tIns="0" lIns="0" bIns="0" rIns="0">
            <a:spAutoFit/>
          </a:bodyPr>
          <a:lstStyle/>
          <a:p>
            <a:pPr algn="ctr">
              <a:lnSpc>
                <a:spcPts val="7040"/>
              </a:lnSpc>
            </a:pPr>
            <a:r>
              <a:rPr lang="en-US" sz="5587">
                <a:solidFill>
                  <a:srgbClr val="FFFFFF"/>
                </a:solidFill>
                <a:latin typeface="18 Khebrat Musamim Bold"/>
              </a:rPr>
              <a:t>Creating a mobile application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3052" y="-3010695"/>
            <a:ext cx="19874105" cy="6021391"/>
            <a:chOff x="0" y="0"/>
            <a:chExt cx="5439065" cy="1647910"/>
          </a:xfrm>
        </p:grpSpPr>
        <p:sp>
          <p:nvSpPr>
            <p:cNvPr name="Freeform 3" id="3"/>
            <p:cNvSpPr/>
            <p:nvPr/>
          </p:nvSpPr>
          <p:spPr>
            <a:xfrm flipH="false" flipV="false" rot="0">
              <a:off x="0" y="0"/>
              <a:ext cx="5439065" cy="1647910"/>
            </a:xfrm>
            <a:custGeom>
              <a:avLst/>
              <a:gdLst/>
              <a:ahLst/>
              <a:cxnLst/>
              <a:rect r="r" b="b" t="t" l="l"/>
              <a:pathLst>
                <a:path h="1647910" w="5439065">
                  <a:moveTo>
                    <a:pt x="0" y="0"/>
                  </a:moveTo>
                  <a:lnTo>
                    <a:pt x="5439065" y="0"/>
                  </a:lnTo>
                  <a:lnTo>
                    <a:pt x="5439065" y="1647910"/>
                  </a:lnTo>
                  <a:lnTo>
                    <a:pt x="0" y="1647910"/>
                  </a:ln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0" y="-38100"/>
              <a:ext cx="5439065" cy="168601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97176" y="3565230"/>
            <a:ext cx="2239269" cy="2239269"/>
          </a:xfrm>
          <a:custGeom>
            <a:avLst/>
            <a:gdLst/>
            <a:ahLst/>
            <a:cxnLst/>
            <a:rect r="r" b="b" t="t" l="l"/>
            <a:pathLst>
              <a:path h="2239269" w="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78205" y="3742589"/>
            <a:ext cx="1877212" cy="187720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7232" t="-15370" r="-16599" b="-62678"/>
              </a:stretch>
            </a:blipFill>
          </p:spPr>
        </p:sp>
      </p:grpSp>
      <p:sp>
        <p:nvSpPr>
          <p:cNvPr name="Freeform 8" id="8"/>
          <p:cNvSpPr/>
          <p:nvPr/>
        </p:nvSpPr>
        <p:spPr>
          <a:xfrm flipH="false" flipV="false" rot="0">
            <a:off x="2995411" y="3565230"/>
            <a:ext cx="2239269" cy="2239269"/>
          </a:xfrm>
          <a:custGeom>
            <a:avLst/>
            <a:gdLst/>
            <a:ahLst/>
            <a:cxnLst/>
            <a:rect r="r" b="b" t="t" l="l"/>
            <a:pathLst>
              <a:path h="2239269" w="2239269">
                <a:moveTo>
                  <a:pt x="0" y="0"/>
                </a:moveTo>
                <a:lnTo>
                  <a:pt x="2239269" y="0"/>
                </a:lnTo>
                <a:lnTo>
                  <a:pt x="2239269"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176439" y="3742589"/>
            <a:ext cx="1877212" cy="1877204"/>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6491" r="0" b="-55552"/>
              </a:stretch>
            </a:blipFill>
          </p:spPr>
        </p:sp>
      </p:grpSp>
      <p:sp>
        <p:nvSpPr>
          <p:cNvPr name="Freeform 11" id="11"/>
          <p:cNvSpPr/>
          <p:nvPr/>
        </p:nvSpPr>
        <p:spPr>
          <a:xfrm flipH="false" flipV="false" rot="0">
            <a:off x="5496873" y="3565230"/>
            <a:ext cx="2239269" cy="2239269"/>
          </a:xfrm>
          <a:custGeom>
            <a:avLst/>
            <a:gdLst/>
            <a:ahLst/>
            <a:cxnLst/>
            <a:rect r="r" b="b" t="t" l="l"/>
            <a:pathLst>
              <a:path h="2239269" w="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5677902" y="3742589"/>
            <a:ext cx="1877212" cy="1877204"/>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41358" t="-40644" r="-40260" b="-100977"/>
              </a:stretch>
            </a:blipFill>
          </p:spPr>
        </p:sp>
      </p:grpSp>
      <p:sp>
        <p:nvSpPr>
          <p:cNvPr name="Freeform 14" id="14"/>
          <p:cNvSpPr/>
          <p:nvPr/>
        </p:nvSpPr>
        <p:spPr>
          <a:xfrm flipH="false" flipV="false" rot="0">
            <a:off x="8000595" y="3628827"/>
            <a:ext cx="2239269" cy="2239269"/>
          </a:xfrm>
          <a:custGeom>
            <a:avLst/>
            <a:gdLst/>
            <a:ahLst/>
            <a:cxnLst/>
            <a:rect r="r" b="b" t="t" l="l"/>
            <a:pathLst>
              <a:path h="2239269" w="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8181624" y="3806185"/>
            <a:ext cx="1877212" cy="1877204"/>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30186" t="-36375" r="-16083" b="-38498"/>
              </a:stretch>
            </a:blipFill>
          </p:spPr>
        </p:sp>
      </p:grpSp>
      <p:sp>
        <p:nvSpPr>
          <p:cNvPr name="Freeform 17" id="17"/>
          <p:cNvSpPr/>
          <p:nvPr/>
        </p:nvSpPr>
        <p:spPr>
          <a:xfrm flipH="false" flipV="false" rot="0">
            <a:off x="10502058" y="3628827"/>
            <a:ext cx="2239269" cy="2239269"/>
          </a:xfrm>
          <a:custGeom>
            <a:avLst/>
            <a:gdLst/>
            <a:ahLst/>
            <a:cxnLst/>
            <a:rect r="r" b="b" t="t" l="l"/>
            <a:pathLst>
              <a:path h="2239269" w="2239269">
                <a:moveTo>
                  <a:pt x="0" y="0"/>
                </a:moveTo>
                <a:lnTo>
                  <a:pt x="2239269" y="0"/>
                </a:lnTo>
                <a:lnTo>
                  <a:pt x="2239269"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0683087" y="3806185"/>
            <a:ext cx="1877212" cy="1877204"/>
            <a:chOff x="0" y="0"/>
            <a:chExt cx="6350000" cy="6349975"/>
          </a:xfrm>
        </p:grpSpPr>
        <p:sp>
          <p:nvSpPr>
            <p:cNvPr name="Freeform 19" id="1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37911" t="-55403" r="-44364" b="-166025"/>
              </a:stretch>
            </a:blipFill>
          </p:spPr>
        </p:sp>
      </p:grpSp>
      <p:sp>
        <p:nvSpPr>
          <p:cNvPr name="Freeform 20" id="20"/>
          <p:cNvSpPr/>
          <p:nvPr/>
        </p:nvSpPr>
        <p:spPr>
          <a:xfrm flipH="false" flipV="false" rot="0">
            <a:off x="13003520" y="3628827"/>
            <a:ext cx="2239269" cy="2239269"/>
          </a:xfrm>
          <a:custGeom>
            <a:avLst/>
            <a:gdLst/>
            <a:ahLst/>
            <a:cxnLst/>
            <a:rect r="r" b="b" t="t" l="l"/>
            <a:pathLst>
              <a:path h="2239269" w="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13184549" y="3806185"/>
            <a:ext cx="1877212" cy="1877204"/>
            <a:chOff x="0" y="0"/>
            <a:chExt cx="6350000" cy="6349975"/>
          </a:xfrm>
        </p:grpSpPr>
        <p:sp>
          <p:nvSpPr>
            <p:cNvPr name="Freeform 22" id="2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75823" t="-62472" r="-75393" b="-171741"/>
              </a:stretch>
            </a:blipFill>
          </p:spPr>
        </p:sp>
      </p:grpSp>
      <p:sp>
        <p:nvSpPr>
          <p:cNvPr name="Freeform 23" id="23"/>
          <p:cNvSpPr/>
          <p:nvPr/>
        </p:nvSpPr>
        <p:spPr>
          <a:xfrm flipH="false" flipV="false" rot="0">
            <a:off x="15509490" y="3628827"/>
            <a:ext cx="2239269" cy="2239269"/>
          </a:xfrm>
          <a:custGeom>
            <a:avLst/>
            <a:gdLst/>
            <a:ahLst/>
            <a:cxnLst/>
            <a:rect r="r" b="b" t="t" l="l"/>
            <a:pathLst>
              <a:path h="2239269" w="2239269">
                <a:moveTo>
                  <a:pt x="0" y="0"/>
                </a:moveTo>
                <a:lnTo>
                  <a:pt x="2239269" y="0"/>
                </a:lnTo>
                <a:lnTo>
                  <a:pt x="2239269"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15690465" y="3809859"/>
            <a:ext cx="1877212" cy="1877204"/>
            <a:chOff x="0" y="0"/>
            <a:chExt cx="6350000" cy="6349975"/>
          </a:xfrm>
        </p:grpSpPr>
        <p:sp>
          <p:nvSpPr>
            <p:cNvPr name="Freeform 25" id="25"/>
            <p:cNvSpPr/>
            <p:nvPr/>
          </p:nvSpPr>
          <p:spPr>
            <a:xfrm flipH="true" flipV="false" rot="0">
              <a:off x="0" y="0"/>
              <a:ext cx="6350000" cy="6349975"/>
            </a:xfrm>
            <a:custGeom>
              <a:avLst/>
              <a:gdLst/>
              <a:ahLst/>
              <a:cxnLst/>
              <a:rect r="r" b="b" t="t" l="l"/>
              <a:pathLst>
                <a:path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a:blip r:embed="rId10"/>
              <a:stretch>
                <a:fillRect l="-25085" t="0" r="-23631" b="-40424"/>
              </a:stretch>
            </a:blipFill>
          </p:spPr>
        </p:sp>
      </p:grpSp>
      <p:sp>
        <p:nvSpPr>
          <p:cNvPr name="Freeform 26" id="26"/>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8" id="28"/>
          <p:cNvSpPr txBox="true"/>
          <p:nvPr/>
        </p:nvSpPr>
        <p:spPr>
          <a:xfrm rot="0">
            <a:off x="715110" y="390373"/>
            <a:ext cx="6138732" cy="873800"/>
          </a:xfrm>
          <a:prstGeom prst="rect">
            <a:avLst/>
          </a:prstGeom>
        </p:spPr>
        <p:txBody>
          <a:bodyPr anchor="t" rtlCol="false" tIns="0" lIns="0" bIns="0" rIns="0">
            <a:spAutoFit/>
          </a:bodyPr>
          <a:lstStyle/>
          <a:p>
            <a:pPr algn="l">
              <a:lnSpc>
                <a:spcPts val="6651"/>
              </a:lnSpc>
            </a:pPr>
            <a:r>
              <a:rPr lang="en-US" sz="6651">
                <a:solidFill>
                  <a:srgbClr val="FFFFFF"/>
                </a:solidFill>
                <a:latin typeface="18 Khebrat Musamim Bold"/>
              </a:rPr>
              <a:t>Our Team</a:t>
            </a:r>
          </a:p>
        </p:txBody>
      </p:sp>
      <p:sp>
        <p:nvSpPr>
          <p:cNvPr name="TextBox 29" id="29"/>
          <p:cNvSpPr txBox="true"/>
          <p:nvPr/>
        </p:nvSpPr>
        <p:spPr>
          <a:xfrm rot="0">
            <a:off x="8257488" y="6130883"/>
            <a:ext cx="1725484" cy="495082"/>
          </a:xfrm>
          <a:prstGeom prst="rect">
            <a:avLst/>
          </a:prstGeom>
        </p:spPr>
        <p:txBody>
          <a:bodyPr anchor="t" rtlCol="false" tIns="0" lIns="0" bIns="0" rIns="0">
            <a:spAutoFit/>
          </a:bodyPr>
          <a:lstStyle/>
          <a:p>
            <a:pPr algn="ctr">
              <a:lnSpc>
                <a:spcPts val="2016"/>
              </a:lnSpc>
              <a:spcBef>
                <a:spcPct val="0"/>
              </a:spcBef>
            </a:pPr>
            <a:r>
              <a:rPr lang="en-US" sz="1440">
                <a:solidFill>
                  <a:srgbClr val="000000"/>
                </a:solidFill>
                <a:latin typeface="League Spartan"/>
              </a:rPr>
              <a:t>Khaled Mahmoud Khaled</a:t>
            </a:r>
          </a:p>
        </p:txBody>
      </p:sp>
      <p:sp>
        <p:nvSpPr>
          <p:cNvPr name="TextBox 30" id="30"/>
          <p:cNvSpPr txBox="true"/>
          <p:nvPr/>
        </p:nvSpPr>
        <p:spPr>
          <a:xfrm rot="0">
            <a:off x="5753766" y="6130883"/>
            <a:ext cx="1725484" cy="495082"/>
          </a:xfrm>
          <a:prstGeom prst="rect">
            <a:avLst/>
          </a:prstGeom>
        </p:spPr>
        <p:txBody>
          <a:bodyPr anchor="t" rtlCol="false" tIns="0" lIns="0" bIns="0" rIns="0">
            <a:spAutoFit/>
          </a:bodyPr>
          <a:lstStyle/>
          <a:p>
            <a:pPr algn="ctr">
              <a:lnSpc>
                <a:spcPts val="2016"/>
              </a:lnSpc>
            </a:pPr>
            <a:r>
              <a:rPr lang="en-US" sz="1440">
                <a:solidFill>
                  <a:srgbClr val="000000"/>
                </a:solidFill>
                <a:latin typeface="League Spartan"/>
              </a:rPr>
              <a:t>Mohamed Khaled</a:t>
            </a:r>
          </a:p>
          <a:p>
            <a:pPr algn="ctr">
              <a:lnSpc>
                <a:spcPts val="2016"/>
              </a:lnSpc>
              <a:spcBef>
                <a:spcPct val="0"/>
              </a:spcBef>
            </a:pPr>
            <a:r>
              <a:rPr lang="en-US" sz="1440">
                <a:solidFill>
                  <a:srgbClr val="000000"/>
                </a:solidFill>
                <a:latin typeface="League Spartan"/>
              </a:rPr>
              <a:t>Hosny</a:t>
            </a:r>
          </a:p>
        </p:txBody>
      </p:sp>
      <p:sp>
        <p:nvSpPr>
          <p:cNvPr name="Freeform 31" id="31"/>
          <p:cNvSpPr/>
          <p:nvPr/>
        </p:nvSpPr>
        <p:spPr>
          <a:xfrm flipH="false" flipV="false" rot="0">
            <a:off x="-566571" y="7715421"/>
            <a:ext cx="19837040" cy="9461966"/>
          </a:xfrm>
          <a:custGeom>
            <a:avLst/>
            <a:gdLst/>
            <a:ahLst/>
            <a:cxnLst/>
            <a:rect r="r" b="b" t="t" l="l"/>
            <a:pathLst>
              <a:path h="9461966" w="19837040">
                <a:moveTo>
                  <a:pt x="0" y="0"/>
                </a:moveTo>
                <a:lnTo>
                  <a:pt x="19837040" y="0"/>
                </a:lnTo>
                <a:lnTo>
                  <a:pt x="19837040" y="9461966"/>
                </a:lnTo>
                <a:lnTo>
                  <a:pt x="0" y="9461966"/>
                </a:lnTo>
                <a:lnTo>
                  <a:pt x="0" y="0"/>
                </a:lnTo>
                <a:close/>
              </a:path>
            </a:pathLst>
          </a:custGeom>
          <a:blipFill>
            <a:blip r:embed="rId15">
              <a:extLst>
                <a:ext uri="{96DAC541-7B7A-43D3-8B79-37D633B846F1}">
                  <asvg:svgBlip xmlns:asvg="http://schemas.microsoft.com/office/drawing/2016/SVG/main" r:embed="rId16"/>
                </a:ext>
              </a:extLst>
            </a:blip>
            <a:stretch>
              <a:fillRect l="-27503" t="0" r="-24139" b="0"/>
            </a:stretch>
          </a:blipFill>
        </p:spPr>
      </p:sp>
      <p:sp>
        <p:nvSpPr>
          <p:cNvPr name="TextBox 32" id="32"/>
          <p:cNvSpPr txBox="true"/>
          <p:nvPr/>
        </p:nvSpPr>
        <p:spPr>
          <a:xfrm rot="0">
            <a:off x="7323336" y="7992214"/>
            <a:ext cx="3359750" cy="613288"/>
          </a:xfrm>
          <a:prstGeom prst="rect">
            <a:avLst/>
          </a:prstGeom>
        </p:spPr>
        <p:txBody>
          <a:bodyPr anchor="t" rtlCol="false" tIns="0" lIns="0" bIns="0" rIns="0">
            <a:spAutoFit/>
          </a:bodyPr>
          <a:lstStyle/>
          <a:p>
            <a:pPr algn="ctr">
              <a:lnSpc>
                <a:spcPts val="5046"/>
              </a:lnSpc>
              <a:spcBef>
                <a:spcPct val="0"/>
              </a:spcBef>
            </a:pPr>
            <a:r>
              <a:rPr lang="en-US" sz="3604">
                <a:solidFill>
                  <a:srgbClr val="FFFFFF"/>
                </a:solidFill>
                <a:latin typeface="18 Khebrat Musamim Bold"/>
              </a:rPr>
              <a:t>Supervised By:</a:t>
            </a:r>
          </a:p>
        </p:txBody>
      </p:sp>
      <p:sp>
        <p:nvSpPr>
          <p:cNvPr name="TextBox 33" id="33"/>
          <p:cNvSpPr txBox="true"/>
          <p:nvPr/>
        </p:nvSpPr>
        <p:spPr>
          <a:xfrm rot="0">
            <a:off x="2974644" y="8963297"/>
            <a:ext cx="3641864" cy="681228"/>
          </a:xfrm>
          <a:prstGeom prst="rect">
            <a:avLst/>
          </a:prstGeom>
        </p:spPr>
        <p:txBody>
          <a:bodyPr anchor="t" rtlCol="false" tIns="0" lIns="0" bIns="0" rIns="0">
            <a:spAutoFit/>
          </a:bodyPr>
          <a:lstStyle/>
          <a:p>
            <a:pPr algn="ctr">
              <a:lnSpc>
                <a:spcPts val="5502"/>
              </a:lnSpc>
              <a:spcBef>
                <a:spcPct val="0"/>
              </a:spcBef>
            </a:pPr>
            <a:r>
              <a:rPr lang="en-US" sz="3929">
                <a:solidFill>
                  <a:srgbClr val="FFFFFF"/>
                </a:solidFill>
                <a:latin typeface="Beauty Italic"/>
              </a:rPr>
              <a:t>DR.Hanna Bayomi</a:t>
            </a:r>
          </a:p>
        </p:txBody>
      </p:sp>
      <p:sp>
        <p:nvSpPr>
          <p:cNvPr name="TextBox 34" id="34"/>
          <p:cNvSpPr txBox="true"/>
          <p:nvPr/>
        </p:nvSpPr>
        <p:spPr>
          <a:xfrm rot="0">
            <a:off x="10711227" y="8972822"/>
            <a:ext cx="5098373" cy="669852"/>
          </a:xfrm>
          <a:prstGeom prst="rect">
            <a:avLst/>
          </a:prstGeom>
        </p:spPr>
        <p:txBody>
          <a:bodyPr anchor="t" rtlCol="false" tIns="0" lIns="0" bIns="0" rIns="0">
            <a:spAutoFit/>
          </a:bodyPr>
          <a:lstStyle/>
          <a:p>
            <a:pPr algn="ctr">
              <a:lnSpc>
                <a:spcPts val="5497"/>
              </a:lnSpc>
              <a:spcBef>
                <a:spcPct val="0"/>
              </a:spcBef>
            </a:pPr>
            <a:r>
              <a:rPr lang="en-US" sz="3926">
                <a:solidFill>
                  <a:srgbClr val="FFFFFF"/>
                </a:solidFill>
                <a:latin typeface="Beauty Italic"/>
              </a:rPr>
              <a:t>TA.Engy Emad</a:t>
            </a:r>
          </a:p>
        </p:txBody>
      </p:sp>
      <p:sp>
        <p:nvSpPr>
          <p:cNvPr name="TextBox 35" id="35"/>
          <p:cNvSpPr txBox="true"/>
          <p:nvPr/>
        </p:nvSpPr>
        <p:spPr>
          <a:xfrm rot="0">
            <a:off x="3209907" y="6130883"/>
            <a:ext cx="1725484" cy="495082"/>
          </a:xfrm>
          <a:prstGeom prst="rect">
            <a:avLst/>
          </a:prstGeom>
        </p:spPr>
        <p:txBody>
          <a:bodyPr anchor="t" rtlCol="false" tIns="0" lIns="0" bIns="0" rIns="0">
            <a:spAutoFit/>
          </a:bodyPr>
          <a:lstStyle/>
          <a:p>
            <a:pPr algn="ctr">
              <a:lnSpc>
                <a:spcPts val="2016"/>
              </a:lnSpc>
            </a:pPr>
            <a:r>
              <a:rPr lang="en-US" sz="1440">
                <a:solidFill>
                  <a:srgbClr val="000000"/>
                </a:solidFill>
                <a:latin typeface="League Spartan"/>
              </a:rPr>
              <a:t>Ahmed Mohamed</a:t>
            </a:r>
          </a:p>
          <a:p>
            <a:pPr algn="ctr">
              <a:lnSpc>
                <a:spcPts val="2016"/>
              </a:lnSpc>
              <a:spcBef>
                <a:spcPct val="0"/>
              </a:spcBef>
            </a:pPr>
            <a:r>
              <a:rPr lang="en-US" sz="1440">
                <a:solidFill>
                  <a:srgbClr val="000000"/>
                </a:solidFill>
                <a:latin typeface="League Spartan"/>
              </a:rPr>
              <a:t>SalahEldin</a:t>
            </a:r>
          </a:p>
        </p:txBody>
      </p:sp>
      <p:sp>
        <p:nvSpPr>
          <p:cNvPr name="TextBox 36" id="36"/>
          <p:cNvSpPr txBox="true"/>
          <p:nvPr/>
        </p:nvSpPr>
        <p:spPr>
          <a:xfrm rot="0">
            <a:off x="754069" y="6130883"/>
            <a:ext cx="1725484" cy="746630"/>
          </a:xfrm>
          <a:prstGeom prst="rect">
            <a:avLst/>
          </a:prstGeom>
        </p:spPr>
        <p:txBody>
          <a:bodyPr anchor="t" rtlCol="false" tIns="0" lIns="0" bIns="0" rIns="0">
            <a:spAutoFit/>
          </a:bodyPr>
          <a:lstStyle/>
          <a:p>
            <a:pPr algn="ctr">
              <a:lnSpc>
                <a:spcPts val="2016"/>
              </a:lnSpc>
            </a:pPr>
            <a:r>
              <a:rPr lang="en-US" sz="1440">
                <a:solidFill>
                  <a:srgbClr val="000000"/>
                </a:solidFill>
                <a:latin typeface="League Spartan"/>
              </a:rPr>
              <a:t>Abdelrahman</a:t>
            </a:r>
          </a:p>
          <a:p>
            <a:pPr algn="ctr">
              <a:lnSpc>
                <a:spcPts val="2016"/>
              </a:lnSpc>
            </a:pPr>
            <a:r>
              <a:rPr lang="en-US" sz="1440">
                <a:solidFill>
                  <a:srgbClr val="000000"/>
                </a:solidFill>
                <a:latin typeface="League Spartan"/>
              </a:rPr>
              <a:t>Mostafa</a:t>
            </a:r>
          </a:p>
          <a:p>
            <a:pPr algn="ctr">
              <a:lnSpc>
                <a:spcPts val="2016"/>
              </a:lnSpc>
              <a:spcBef>
                <a:spcPct val="0"/>
              </a:spcBef>
            </a:pPr>
            <a:r>
              <a:rPr lang="en-US" sz="1440">
                <a:solidFill>
                  <a:srgbClr val="000000"/>
                </a:solidFill>
                <a:latin typeface="League Spartan"/>
              </a:rPr>
              <a:t>Kamal</a:t>
            </a:r>
          </a:p>
        </p:txBody>
      </p:sp>
      <p:sp>
        <p:nvSpPr>
          <p:cNvPr name="TextBox 37" id="37"/>
          <p:cNvSpPr txBox="true"/>
          <p:nvPr/>
        </p:nvSpPr>
        <p:spPr>
          <a:xfrm rot="0">
            <a:off x="10630504" y="6161415"/>
            <a:ext cx="1982376" cy="495082"/>
          </a:xfrm>
          <a:prstGeom prst="rect">
            <a:avLst/>
          </a:prstGeom>
        </p:spPr>
        <p:txBody>
          <a:bodyPr anchor="t" rtlCol="false" tIns="0" lIns="0" bIns="0" rIns="0">
            <a:spAutoFit/>
          </a:bodyPr>
          <a:lstStyle/>
          <a:p>
            <a:pPr algn="ctr">
              <a:lnSpc>
                <a:spcPts val="2016"/>
              </a:lnSpc>
            </a:pPr>
            <a:r>
              <a:rPr lang="en-US" sz="1440">
                <a:solidFill>
                  <a:srgbClr val="000000"/>
                </a:solidFill>
                <a:latin typeface="League Spartan"/>
              </a:rPr>
              <a:t>Mohamed Moawad</a:t>
            </a:r>
          </a:p>
          <a:p>
            <a:pPr algn="ctr">
              <a:lnSpc>
                <a:spcPts val="2016"/>
              </a:lnSpc>
              <a:spcBef>
                <a:spcPct val="0"/>
              </a:spcBef>
            </a:pPr>
            <a:r>
              <a:rPr lang="en-US" sz="1440">
                <a:solidFill>
                  <a:srgbClr val="000000"/>
                </a:solidFill>
                <a:latin typeface="League Spartan"/>
              </a:rPr>
              <a:t>Ahmed</a:t>
            </a:r>
          </a:p>
        </p:txBody>
      </p:sp>
      <p:sp>
        <p:nvSpPr>
          <p:cNvPr name="TextBox 38" id="38"/>
          <p:cNvSpPr txBox="true"/>
          <p:nvPr/>
        </p:nvSpPr>
        <p:spPr>
          <a:xfrm rot="0">
            <a:off x="10754497" y="6949816"/>
            <a:ext cx="1725484" cy="243534"/>
          </a:xfrm>
          <a:prstGeom prst="rect">
            <a:avLst/>
          </a:prstGeom>
        </p:spPr>
        <p:txBody>
          <a:bodyPr anchor="t" rtlCol="false" tIns="0" lIns="0" bIns="0" rIns="0">
            <a:spAutoFit/>
          </a:bodyPr>
          <a:lstStyle/>
          <a:p>
            <a:pPr algn="ctr">
              <a:lnSpc>
                <a:spcPts val="2016"/>
              </a:lnSpc>
              <a:spcBef>
                <a:spcPct val="0"/>
              </a:spcBef>
            </a:pPr>
            <a:r>
              <a:rPr lang="en-US" sz="1440">
                <a:solidFill>
                  <a:srgbClr val="000000"/>
                </a:solidFill>
                <a:latin typeface="League Spartan"/>
              </a:rPr>
              <a:t>(2000186)</a:t>
            </a:r>
          </a:p>
        </p:txBody>
      </p:sp>
      <p:sp>
        <p:nvSpPr>
          <p:cNvPr name="TextBox 39" id="39"/>
          <p:cNvSpPr txBox="true"/>
          <p:nvPr/>
        </p:nvSpPr>
        <p:spPr>
          <a:xfrm rot="0">
            <a:off x="13260413" y="6949816"/>
            <a:ext cx="1725484" cy="243534"/>
          </a:xfrm>
          <a:prstGeom prst="rect">
            <a:avLst/>
          </a:prstGeom>
        </p:spPr>
        <p:txBody>
          <a:bodyPr anchor="t" rtlCol="false" tIns="0" lIns="0" bIns="0" rIns="0">
            <a:spAutoFit/>
          </a:bodyPr>
          <a:lstStyle/>
          <a:p>
            <a:pPr algn="ctr">
              <a:lnSpc>
                <a:spcPts val="2016"/>
              </a:lnSpc>
              <a:spcBef>
                <a:spcPct val="0"/>
              </a:spcBef>
            </a:pPr>
            <a:r>
              <a:rPr lang="en-US" sz="1440">
                <a:solidFill>
                  <a:srgbClr val="000000"/>
                </a:solidFill>
                <a:latin typeface="League Spartan"/>
              </a:rPr>
              <a:t>(2000758)</a:t>
            </a:r>
          </a:p>
        </p:txBody>
      </p:sp>
      <p:sp>
        <p:nvSpPr>
          <p:cNvPr name="TextBox 40" id="40"/>
          <p:cNvSpPr txBox="true"/>
          <p:nvPr/>
        </p:nvSpPr>
        <p:spPr>
          <a:xfrm rot="0">
            <a:off x="8257488" y="6945138"/>
            <a:ext cx="1725484" cy="243534"/>
          </a:xfrm>
          <a:prstGeom prst="rect">
            <a:avLst/>
          </a:prstGeom>
        </p:spPr>
        <p:txBody>
          <a:bodyPr anchor="t" rtlCol="false" tIns="0" lIns="0" bIns="0" rIns="0">
            <a:spAutoFit/>
          </a:bodyPr>
          <a:lstStyle/>
          <a:p>
            <a:pPr algn="ctr">
              <a:lnSpc>
                <a:spcPts val="2016"/>
              </a:lnSpc>
              <a:spcBef>
                <a:spcPct val="0"/>
              </a:spcBef>
            </a:pPr>
            <a:r>
              <a:rPr lang="en-US" sz="1440">
                <a:solidFill>
                  <a:srgbClr val="000000"/>
                </a:solidFill>
                <a:latin typeface="League Spartan"/>
              </a:rPr>
              <a:t>(2000676)</a:t>
            </a:r>
          </a:p>
        </p:txBody>
      </p:sp>
      <p:sp>
        <p:nvSpPr>
          <p:cNvPr name="TextBox 41" id="41"/>
          <p:cNvSpPr txBox="true"/>
          <p:nvPr/>
        </p:nvSpPr>
        <p:spPr>
          <a:xfrm rot="0">
            <a:off x="5760480" y="6949816"/>
            <a:ext cx="1725484" cy="243534"/>
          </a:xfrm>
          <a:prstGeom prst="rect">
            <a:avLst/>
          </a:prstGeom>
        </p:spPr>
        <p:txBody>
          <a:bodyPr anchor="t" rtlCol="false" tIns="0" lIns="0" bIns="0" rIns="0">
            <a:spAutoFit/>
          </a:bodyPr>
          <a:lstStyle/>
          <a:p>
            <a:pPr algn="ctr">
              <a:lnSpc>
                <a:spcPts val="2016"/>
              </a:lnSpc>
              <a:spcBef>
                <a:spcPct val="0"/>
              </a:spcBef>
            </a:pPr>
            <a:r>
              <a:rPr lang="en-US" sz="1440">
                <a:solidFill>
                  <a:srgbClr val="000000"/>
                </a:solidFill>
                <a:latin typeface="League Spartan"/>
              </a:rPr>
              <a:t>(2000630)</a:t>
            </a:r>
          </a:p>
        </p:txBody>
      </p:sp>
      <p:sp>
        <p:nvSpPr>
          <p:cNvPr name="TextBox 42" id="42"/>
          <p:cNvSpPr txBox="true"/>
          <p:nvPr/>
        </p:nvSpPr>
        <p:spPr>
          <a:xfrm rot="0">
            <a:off x="3176439" y="6949816"/>
            <a:ext cx="1725484" cy="243534"/>
          </a:xfrm>
          <a:prstGeom prst="rect">
            <a:avLst/>
          </a:prstGeom>
        </p:spPr>
        <p:txBody>
          <a:bodyPr anchor="t" rtlCol="false" tIns="0" lIns="0" bIns="0" rIns="0">
            <a:spAutoFit/>
          </a:bodyPr>
          <a:lstStyle/>
          <a:p>
            <a:pPr algn="ctr">
              <a:lnSpc>
                <a:spcPts val="2016"/>
              </a:lnSpc>
              <a:spcBef>
                <a:spcPct val="0"/>
              </a:spcBef>
            </a:pPr>
            <a:r>
              <a:rPr lang="en-US" sz="1440">
                <a:solidFill>
                  <a:srgbClr val="000000"/>
                </a:solidFill>
                <a:latin typeface="League Spartan"/>
              </a:rPr>
              <a:t>(1901084)</a:t>
            </a:r>
          </a:p>
        </p:txBody>
      </p:sp>
      <p:sp>
        <p:nvSpPr>
          <p:cNvPr name="TextBox 43" id="43"/>
          <p:cNvSpPr txBox="true"/>
          <p:nvPr/>
        </p:nvSpPr>
        <p:spPr>
          <a:xfrm rot="0">
            <a:off x="715110" y="6949816"/>
            <a:ext cx="1725484" cy="243534"/>
          </a:xfrm>
          <a:prstGeom prst="rect">
            <a:avLst/>
          </a:prstGeom>
        </p:spPr>
        <p:txBody>
          <a:bodyPr anchor="t" rtlCol="false" tIns="0" lIns="0" bIns="0" rIns="0">
            <a:spAutoFit/>
          </a:bodyPr>
          <a:lstStyle/>
          <a:p>
            <a:pPr algn="ctr">
              <a:lnSpc>
                <a:spcPts val="2016"/>
              </a:lnSpc>
              <a:spcBef>
                <a:spcPct val="0"/>
              </a:spcBef>
            </a:pPr>
            <a:r>
              <a:rPr lang="en-US" sz="1440">
                <a:solidFill>
                  <a:srgbClr val="000000"/>
                </a:solidFill>
                <a:latin typeface="League Spartan"/>
              </a:rPr>
              <a:t>(2000117)</a:t>
            </a:r>
          </a:p>
        </p:txBody>
      </p:sp>
      <p:sp>
        <p:nvSpPr>
          <p:cNvPr name="TextBox 44" id="44"/>
          <p:cNvSpPr txBox="true"/>
          <p:nvPr/>
        </p:nvSpPr>
        <p:spPr>
          <a:xfrm rot="0">
            <a:off x="13260413" y="6130883"/>
            <a:ext cx="1725484" cy="495082"/>
          </a:xfrm>
          <a:prstGeom prst="rect">
            <a:avLst/>
          </a:prstGeom>
        </p:spPr>
        <p:txBody>
          <a:bodyPr anchor="t" rtlCol="false" tIns="0" lIns="0" bIns="0" rIns="0">
            <a:spAutoFit/>
          </a:bodyPr>
          <a:lstStyle/>
          <a:p>
            <a:pPr algn="ctr">
              <a:lnSpc>
                <a:spcPts val="2016"/>
              </a:lnSpc>
            </a:pPr>
            <a:r>
              <a:rPr lang="en-US" sz="1440">
                <a:solidFill>
                  <a:srgbClr val="000000"/>
                </a:solidFill>
                <a:latin typeface="League Spartan"/>
              </a:rPr>
              <a:t>Ziad Mohamed</a:t>
            </a:r>
          </a:p>
          <a:p>
            <a:pPr algn="ctr">
              <a:lnSpc>
                <a:spcPts val="2016"/>
              </a:lnSpc>
              <a:spcBef>
                <a:spcPct val="0"/>
              </a:spcBef>
            </a:pPr>
            <a:r>
              <a:rPr lang="en-US" sz="1440">
                <a:solidFill>
                  <a:srgbClr val="000000"/>
                </a:solidFill>
                <a:latin typeface="League Spartan"/>
              </a:rPr>
              <a:t>Abdelrahim</a:t>
            </a:r>
          </a:p>
        </p:txBody>
      </p:sp>
      <p:sp>
        <p:nvSpPr>
          <p:cNvPr name="TextBox 45" id="45"/>
          <p:cNvSpPr txBox="true"/>
          <p:nvPr/>
        </p:nvSpPr>
        <p:spPr>
          <a:xfrm rot="0">
            <a:off x="15766383" y="6130883"/>
            <a:ext cx="1725484" cy="495082"/>
          </a:xfrm>
          <a:prstGeom prst="rect">
            <a:avLst/>
          </a:prstGeom>
        </p:spPr>
        <p:txBody>
          <a:bodyPr anchor="t" rtlCol="false" tIns="0" lIns="0" bIns="0" rIns="0">
            <a:spAutoFit/>
          </a:bodyPr>
          <a:lstStyle/>
          <a:p>
            <a:pPr algn="ctr">
              <a:lnSpc>
                <a:spcPts val="2016"/>
              </a:lnSpc>
            </a:pPr>
            <a:r>
              <a:rPr lang="en-US" sz="1440">
                <a:solidFill>
                  <a:srgbClr val="000000"/>
                </a:solidFill>
                <a:latin typeface="League Spartan"/>
              </a:rPr>
              <a:t>Sara Mohamed</a:t>
            </a:r>
          </a:p>
          <a:p>
            <a:pPr algn="ctr">
              <a:lnSpc>
                <a:spcPts val="2016"/>
              </a:lnSpc>
              <a:spcBef>
                <a:spcPct val="0"/>
              </a:spcBef>
            </a:pPr>
            <a:r>
              <a:rPr lang="en-US" sz="1440">
                <a:solidFill>
                  <a:srgbClr val="000000"/>
                </a:solidFill>
                <a:latin typeface="League Spartan"/>
              </a:rPr>
              <a:t>Yousef</a:t>
            </a:r>
          </a:p>
        </p:txBody>
      </p:sp>
      <p:sp>
        <p:nvSpPr>
          <p:cNvPr name="TextBox 46" id="46"/>
          <p:cNvSpPr txBox="true"/>
          <p:nvPr/>
        </p:nvSpPr>
        <p:spPr>
          <a:xfrm rot="0">
            <a:off x="15690465" y="6949816"/>
            <a:ext cx="1725484" cy="243534"/>
          </a:xfrm>
          <a:prstGeom prst="rect">
            <a:avLst/>
          </a:prstGeom>
        </p:spPr>
        <p:txBody>
          <a:bodyPr anchor="t" rtlCol="false" tIns="0" lIns="0" bIns="0" rIns="0">
            <a:spAutoFit/>
          </a:bodyPr>
          <a:lstStyle/>
          <a:p>
            <a:pPr algn="ctr">
              <a:lnSpc>
                <a:spcPts val="2016"/>
              </a:lnSpc>
              <a:spcBef>
                <a:spcPct val="0"/>
              </a:spcBef>
            </a:pPr>
            <a:r>
              <a:rPr lang="en-US" sz="1440">
                <a:solidFill>
                  <a:srgbClr val="000000"/>
                </a:solidFill>
                <a:latin typeface="League Spartan"/>
              </a:rPr>
              <a:t>(2000395)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028674" y="1644220"/>
            <a:ext cx="10783358" cy="8346143"/>
          </a:xfrm>
          <a:custGeom>
            <a:avLst/>
            <a:gdLst/>
            <a:ahLst/>
            <a:cxnLst/>
            <a:rect r="r" b="b" t="t" l="l"/>
            <a:pathLst>
              <a:path h="8346143" w="10783358">
                <a:moveTo>
                  <a:pt x="0" y="0"/>
                </a:moveTo>
                <a:lnTo>
                  <a:pt x="10783357" y="0"/>
                </a:lnTo>
                <a:lnTo>
                  <a:pt x="10783357" y="8346143"/>
                </a:lnTo>
                <a:lnTo>
                  <a:pt x="0" y="8346143"/>
                </a:lnTo>
                <a:lnTo>
                  <a:pt x="0" y="0"/>
                </a:lnTo>
                <a:close/>
              </a:path>
            </a:pathLst>
          </a:custGeom>
          <a:blipFill>
            <a:blip r:embed="rId6"/>
            <a:stretch>
              <a:fillRect l="0" t="0" r="0" b="0"/>
            </a:stretch>
          </a:blipFill>
          <a:ln cap="sq">
            <a:noFill/>
            <a:prstDash val="solid"/>
            <a:miter/>
          </a:ln>
        </p:spPr>
      </p:sp>
      <p:sp>
        <p:nvSpPr>
          <p:cNvPr name="TextBox 5" id="5"/>
          <p:cNvSpPr txBox="true"/>
          <p:nvPr/>
        </p:nvSpPr>
        <p:spPr>
          <a:xfrm rot="0">
            <a:off x="1028700" y="300873"/>
            <a:ext cx="10602187" cy="881350"/>
          </a:xfrm>
          <a:prstGeom prst="rect">
            <a:avLst/>
          </a:prstGeom>
        </p:spPr>
        <p:txBody>
          <a:bodyPr anchor="t" rtlCol="false" tIns="0" lIns="0" bIns="0" rIns="0">
            <a:spAutoFit/>
          </a:bodyPr>
          <a:lstStyle/>
          <a:p>
            <a:pPr algn="l">
              <a:lnSpc>
                <a:spcPts val="7040"/>
              </a:lnSpc>
            </a:pPr>
            <a:r>
              <a:rPr lang="en-US" sz="5587">
                <a:solidFill>
                  <a:srgbClr val="FFFFFF"/>
                </a:solidFill>
                <a:latin typeface="18 Khebrat Musamim Bold"/>
              </a:rPr>
              <a:t>Cont`d</a:t>
            </a:r>
          </a:p>
        </p:txBody>
      </p:sp>
      <p:sp>
        <p:nvSpPr>
          <p:cNvPr name="Freeform 6" id="6"/>
          <p:cNvSpPr/>
          <p:nvPr/>
        </p:nvSpPr>
        <p:spPr>
          <a:xfrm flipH="false" flipV="false" rot="-924613">
            <a:off x="-3686468" y="39956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24613">
            <a:off x="-3686468" y="39956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93628" y="2621978"/>
            <a:ext cx="8667502" cy="5822444"/>
          </a:xfrm>
          <a:custGeom>
            <a:avLst/>
            <a:gdLst/>
            <a:ahLst/>
            <a:cxnLst/>
            <a:rect r="r" b="b" t="t" l="l"/>
            <a:pathLst>
              <a:path h="5822444" w="8667502">
                <a:moveTo>
                  <a:pt x="0" y="0"/>
                </a:moveTo>
                <a:lnTo>
                  <a:pt x="8667502" y="0"/>
                </a:lnTo>
                <a:lnTo>
                  <a:pt x="8667502" y="5822445"/>
                </a:lnTo>
                <a:lnTo>
                  <a:pt x="0" y="5822445"/>
                </a:lnTo>
                <a:lnTo>
                  <a:pt x="0" y="0"/>
                </a:lnTo>
                <a:close/>
              </a:path>
            </a:pathLst>
          </a:custGeom>
          <a:blipFill>
            <a:blip r:embed="rId8"/>
            <a:stretch>
              <a:fillRect l="0" t="0" r="0" b="0"/>
            </a:stretch>
          </a:blipFill>
          <a:ln cap="sq">
            <a:noFill/>
            <a:prstDash val="solid"/>
            <a:miter/>
          </a:ln>
        </p:spPr>
      </p:sp>
      <p:sp>
        <p:nvSpPr>
          <p:cNvPr name="Freeform 6" id="6"/>
          <p:cNvSpPr/>
          <p:nvPr/>
        </p:nvSpPr>
        <p:spPr>
          <a:xfrm flipH="false" flipV="false" rot="0">
            <a:off x="10183267" y="1692606"/>
            <a:ext cx="7568230" cy="3840594"/>
          </a:xfrm>
          <a:custGeom>
            <a:avLst/>
            <a:gdLst/>
            <a:ahLst/>
            <a:cxnLst/>
            <a:rect r="r" b="b" t="t" l="l"/>
            <a:pathLst>
              <a:path h="3840594" w="7568230">
                <a:moveTo>
                  <a:pt x="0" y="0"/>
                </a:moveTo>
                <a:lnTo>
                  <a:pt x="7568230" y="0"/>
                </a:lnTo>
                <a:lnTo>
                  <a:pt x="7568230" y="3840595"/>
                </a:lnTo>
                <a:lnTo>
                  <a:pt x="0" y="3840595"/>
                </a:lnTo>
                <a:lnTo>
                  <a:pt x="0" y="0"/>
                </a:lnTo>
                <a:close/>
              </a:path>
            </a:pathLst>
          </a:custGeom>
          <a:blipFill>
            <a:blip r:embed="rId9"/>
            <a:stretch>
              <a:fillRect l="0" t="0" r="0" b="0"/>
            </a:stretch>
          </a:blipFill>
          <a:ln cap="sq">
            <a:noFill/>
            <a:prstDash val="solid"/>
            <a:miter/>
          </a:ln>
        </p:spPr>
      </p:sp>
      <p:sp>
        <p:nvSpPr>
          <p:cNvPr name="Freeform 7" id="7"/>
          <p:cNvSpPr/>
          <p:nvPr/>
        </p:nvSpPr>
        <p:spPr>
          <a:xfrm flipH="false" flipV="true" rot="0">
            <a:off x="12463582" y="6314251"/>
            <a:ext cx="6731779" cy="4114800"/>
          </a:xfrm>
          <a:custGeom>
            <a:avLst/>
            <a:gdLst/>
            <a:ahLst/>
            <a:cxnLst/>
            <a:rect r="r" b="b" t="t" l="l"/>
            <a:pathLst>
              <a:path h="4114800" w="6731779">
                <a:moveTo>
                  <a:pt x="0" y="4114800"/>
                </a:moveTo>
                <a:lnTo>
                  <a:pt x="6731779" y="4114800"/>
                </a:lnTo>
                <a:lnTo>
                  <a:pt x="6731779" y="0"/>
                </a:lnTo>
                <a:lnTo>
                  <a:pt x="0" y="0"/>
                </a:lnTo>
                <a:lnTo>
                  <a:pt x="0" y="4114800"/>
                </a:lnTo>
                <a:close/>
              </a:path>
            </a:pathLst>
          </a:custGeom>
          <a:blipFill>
            <a:blip r:embed="rId10">
              <a:alphaModFix amt="4900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127960" y="6335118"/>
            <a:ext cx="7623537" cy="3265436"/>
          </a:xfrm>
          <a:custGeom>
            <a:avLst/>
            <a:gdLst/>
            <a:ahLst/>
            <a:cxnLst/>
            <a:rect r="r" b="b" t="t" l="l"/>
            <a:pathLst>
              <a:path h="3265436" w="7623537">
                <a:moveTo>
                  <a:pt x="0" y="0"/>
                </a:moveTo>
                <a:lnTo>
                  <a:pt x="7623537" y="0"/>
                </a:lnTo>
                <a:lnTo>
                  <a:pt x="7623537" y="3265436"/>
                </a:lnTo>
                <a:lnTo>
                  <a:pt x="0" y="3265436"/>
                </a:lnTo>
                <a:lnTo>
                  <a:pt x="0" y="0"/>
                </a:lnTo>
                <a:close/>
              </a:path>
            </a:pathLst>
          </a:custGeom>
          <a:blipFill>
            <a:blip r:embed="rId12"/>
            <a:stretch>
              <a:fillRect l="0" t="0" r="0" b="0"/>
            </a:stretch>
          </a:blipFill>
          <a:ln cap="sq">
            <a:noFill/>
            <a:prstDash val="solid"/>
            <a:miter/>
          </a:ln>
        </p:spPr>
      </p:sp>
      <p:sp>
        <p:nvSpPr>
          <p:cNvPr name="TextBox 9" id="9"/>
          <p:cNvSpPr txBox="true"/>
          <p:nvPr/>
        </p:nvSpPr>
        <p:spPr>
          <a:xfrm rot="0">
            <a:off x="889981" y="239898"/>
            <a:ext cx="10163079" cy="936625"/>
          </a:xfrm>
          <a:prstGeom prst="rect">
            <a:avLst/>
          </a:prstGeom>
        </p:spPr>
        <p:txBody>
          <a:bodyPr anchor="t" rtlCol="false" tIns="0" lIns="0" bIns="0" rIns="0">
            <a:spAutoFit/>
          </a:bodyPr>
          <a:lstStyle/>
          <a:p>
            <a:pPr algn="l">
              <a:lnSpc>
                <a:spcPts val="7699"/>
              </a:lnSpc>
            </a:pPr>
            <a:r>
              <a:rPr lang="en-US" sz="5499">
                <a:solidFill>
                  <a:srgbClr val="FFFFFF"/>
                </a:solidFill>
                <a:latin typeface="18 Khebrat Musamim Bold"/>
              </a:rPr>
              <a:t>Link it using TensorflowLite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00119" y="464231"/>
            <a:ext cx="559181" cy="296366"/>
          </a:xfrm>
          <a:custGeom>
            <a:avLst/>
            <a:gdLst/>
            <a:ahLst/>
            <a:cxnLst/>
            <a:rect r="r" b="b" t="t" l="l"/>
            <a:pathLst>
              <a:path h="296366" w="559181">
                <a:moveTo>
                  <a:pt x="0" y="0"/>
                </a:moveTo>
                <a:lnTo>
                  <a:pt x="559181" y="0"/>
                </a:lnTo>
                <a:lnTo>
                  <a:pt x="559181" y="296367"/>
                </a:lnTo>
                <a:lnTo>
                  <a:pt x="0" y="296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24613">
            <a:off x="-3686468" y="39956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157260" y="4347226"/>
            <a:ext cx="22602520" cy="4083407"/>
          </a:xfrm>
          <a:custGeom>
            <a:avLst/>
            <a:gdLst/>
            <a:ahLst/>
            <a:cxnLst/>
            <a:rect r="r" b="b" t="t" l="l"/>
            <a:pathLst>
              <a:path h="4083407" w="22602520">
                <a:moveTo>
                  <a:pt x="0" y="0"/>
                </a:moveTo>
                <a:lnTo>
                  <a:pt x="22602520" y="0"/>
                </a:lnTo>
                <a:lnTo>
                  <a:pt x="22602520" y="4083407"/>
                </a:lnTo>
                <a:lnTo>
                  <a:pt x="0" y="4083407"/>
                </a:lnTo>
                <a:lnTo>
                  <a:pt x="0" y="0"/>
                </a:lnTo>
                <a:close/>
              </a:path>
            </a:pathLst>
          </a:custGeom>
          <a:blipFill>
            <a:blip r:embed="rId8"/>
            <a:stretch>
              <a:fillRect l="0" t="0" r="0" b="0"/>
            </a:stretch>
          </a:blipFill>
        </p:spPr>
      </p:sp>
      <p:sp>
        <p:nvSpPr>
          <p:cNvPr name="TextBox 6" id="6"/>
          <p:cNvSpPr txBox="true"/>
          <p:nvPr/>
        </p:nvSpPr>
        <p:spPr>
          <a:xfrm rot="0">
            <a:off x="981075" y="134805"/>
            <a:ext cx="12740685" cy="1127760"/>
          </a:xfrm>
          <a:prstGeom prst="rect">
            <a:avLst/>
          </a:prstGeom>
        </p:spPr>
        <p:txBody>
          <a:bodyPr anchor="t" rtlCol="false" tIns="0" lIns="0" bIns="0" rIns="0">
            <a:spAutoFit/>
          </a:bodyPr>
          <a:lstStyle/>
          <a:p>
            <a:pPr algn="l">
              <a:lnSpc>
                <a:spcPts val="9240"/>
              </a:lnSpc>
            </a:pPr>
            <a:r>
              <a:rPr lang="en-US" sz="6600">
                <a:solidFill>
                  <a:srgbClr val="FFFFFF"/>
                </a:solidFill>
                <a:latin typeface="18 Khebrat Musamim Bold"/>
              </a:rPr>
              <a:t>Related Work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212461" y="3574908"/>
            <a:ext cx="10539035" cy="4315084"/>
          </a:xfrm>
          <a:prstGeom prst="rect">
            <a:avLst/>
          </a:prstGeom>
        </p:spPr>
        <p:txBody>
          <a:bodyPr anchor="t" rtlCol="false" tIns="0" lIns="0" bIns="0" rIns="0">
            <a:spAutoFit/>
          </a:bodyPr>
          <a:lstStyle/>
          <a:p>
            <a:pPr algn="just">
              <a:lnSpc>
                <a:spcPts val="4326"/>
              </a:lnSpc>
            </a:pPr>
            <a:r>
              <a:rPr lang="en-US" sz="3090" spc="30">
                <a:solidFill>
                  <a:srgbClr val="FFFFFF"/>
                </a:solidFill>
                <a:latin typeface="Kollektif"/>
              </a:rPr>
              <a:t>Expand the application to detect and recognize the emotions of multiple individuals within the frame simultaneously.</a:t>
            </a:r>
          </a:p>
          <a:p>
            <a:pPr algn="just">
              <a:lnSpc>
                <a:spcPts val="4326"/>
              </a:lnSpc>
            </a:pPr>
          </a:p>
          <a:p>
            <a:pPr algn="just">
              <a:lnSpc>
                <a:spcPts val="4326"/>
              </a:lnSpc>
            </a:pPr>
            <a:r>
              <a:rPr lang="en-US" sz="3090" spc="30">
                <a:solidFill>
                  <a:srgbClr val="FFFFFF"/>
                </a:solidFill>
                <a:latin typeface="Kollektif"/>
              </a:rPr>
              <a:t>Enhance the app to not only recognize basic emotions but also classify their intensity levels (e.g., mild sadness versus intense sadness).</a:t>
            </a:r>
          </a:p>
          <a:p>
            <a:pPr algn="just">
              <a:lnSpc>
                <a:spcPts val="4326"/>
              </a:lnSpc>
            </a:pPr>
          </a:p>
        </p:txBody>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360642" y="2309719"/>
            <a:ext cx="5002424" cy="9898156"/>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44093" t="0" r="-84868"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15" id="15"/>
          <p:cNvSpPr txBox="true"/>
          <p:nvPr/>
        </p:nvSpPr>
        <p:spPr>
          <a:xfrm rot="0">
            <a:off x="-172528" y="223769"/>
            <a:ext cx="6140253" cy="1035558"/>
          </a:xfrm>
          <a:prstGeom prst="rect">
            <a:avLst/>
          </a:prstGeom>
        </p:spPr>
        <p:txBody>
          <a:bodyPr anchor="t" rtlCol="false" tIns="0" lIns="0" bIns="0" rIns="0">
            <a:spAutoFit/>
          </a:bodyPr>
          <a:lstStyle/>
          <a:p>
            <a:pPr algn="ctr">
              <a:lnSpc>
                <a:spcPts val="8316"/>
              </a:lnSpc>
            </a:pPr>
            <a:r>
              <a:rPr lang="en-US" sz="6600">
                <a:solidFill>
                  <a:srgbClr val="FFFFFF"/>
                </a:solidFill>
                <a:latin typeface="18 Khebrat Musamim Bold"/>
              </a:rPr>
              <a:t>Future Work</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24613">
            <a:off x="-3686468" y="39956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9631" y="2768459"/>
            <a:ext cx="16988738" cy="5343730"/>
          </a:xfrm>
          <a:custGeom>
            <a:avLst/>
            <a:gdLst/>
            <a:ahLst/>
            <a:cxnLst/>
            <a:rect r="r" b="b" t="t" l="l"/>
            <a:pathLst>
              <a:path h="5343730" w="16988738">
                <a:moveTo>
                  <a:pt x="0" y="0"/>
                </a:moveTo>
                <a:lnTo>
                  <a:pt x="16988738" y="0"/>
                </a:lnTo>
                <a:lnTo>
                  <a:pt x="16988738" y="5343730"/>
                </a:lnTo>
                <a:lnTo>
                  <a:pt x="0" y="53437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48342" y="134805"/>
            <a:ext cx="12612292" cy="1127760"/>
          </a:xfrm>
          <a:prstGeom prst="rect">
            <a:avLst/>
          </a:prstGeom>
        </p:spPr>
        <p:txBody>
          <a:bodyPr anchor="t" rtlCol="false" tIns="0" lIns="0" bIns="0" rIns="0">
            <a:spAutoFit/>
          </a:bodyPr>
          <a:lstStyle/>
          <a:p>
            <a:pPr algn="l">
              <a:lnSpc>
                <a:spcPts val="9240"/>
              </a:lnSpc>
            </a:pPr>
            <a:r>
              <a:rPr lang="en-US" sz="6600">
                <a:solidFill>
                  <a:srgbClr val="FFFFFF"/>
                </a:solidFill>
                <a:latin typeface="18 Khebrat Musamim Bold"/>
              </a:rPr>
              <a:t>Conclusion </a:t>
            </a:r>
          </a:p>
        </p:txBody>
      </p:sp>
      <p:sp>
        <p:nvSpPr>
          <p:cNvPr name="TextBox 5" id="5"/>
          <p:cNvSpPr txBox="true"/>
          <p:nvPr/>
        </p:nvSpPr>
        <p:spPr>
          <a:xfrm rot="0">
            <a:off x="3192535" y="3429249"/>
            <a:ext cx="11902929" cy="3860224"/>
          </a:xfrm>
          <a:prstGeom prst="rect">
            <a:avLst/>
          </a:prstGeom>
        </p:spPr>
        <p:txBody>
          <a:bodyPr anchor="t" rtlCol="false" tIns="0" lIns="0" bIns="0" rIns="0">
            <a:spAutoFit/>
          </a:bodyPr>
          <a:lstStyle/>
          <a:p>
            <a:pPr algn="ctr">
              <a:lnSpc>
                <a:spcPts val="6173"/>
              </a:lnSpc>
            </a:pPr>
            <a:r>
              <a:rPr lang="en-US" sz="3741">
                <a:solidFill>
                  <a:srgbClr val="28094B"/>
                </a:solidFill>
                <a:latin typeface="Kollektif"/>
              </a:rPr>
              <a:t>The conclusion summarizes the successful creation of a facial expression recognition model in Python using various libraries and a successful mobile application works efficiently.</a:t>
            </a:r>
          </a:p>
          <a:p>
            <a:pPr algn="ctr">
              <a:lnSpc>
                <a:spcPts val="6173"/>
              </a:lnSpc>
            </a:pPr>
          </a:p>
        </p:txBody>
      </p:sp>
      <p:sp>
        <p:nvSpPr>
          <p:cNvPr name="Freeform 6" id="6"/>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24613">
            <a:off x="-3686468" y="39956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23569" y="4086053"/>
            <a:ext cx="11728755" cy="2514944"/>
          </a:xfrm>
          <a:prstGeom prst="rect">
            <a:avLst/>
          </a:prstGeom>
        </p:spPr>
        <p:txBody>
          <a:bodyPr anchor="t" rtlCol="false" tIns="0" lIns="0" bIns="0" rIns="0">
            <a:spAutoFit/>
          </a:bodyPr>
          <a:lstStyle/>
          <a:p>
            <a:pPr algn="ctr">
              <a:lnSpc>
                <a:spcPts val="18768"/>
              </a:lnSpc>
            </a:pPr>
            <a:r>
              <a:rPr lang="en-US" sz="19151" spc="2010">
                <a:solidFill>
                  <a:srgbClr val="FFFFFF"/>
                </a:solidFill>
                <a:latin typeface="18 Khebrat Musamim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923222">
            <a:off x="-1574321" y="2539910"/>
            <a:ext cx="5638923" cy="7984316"/>
          </a:xfrm>
          <a:custGeom>
            <a:avLst/>
            <a:gdLst/>
            <a:ahLst/>
            <a:cxnLst/>
            <a:rect r="r" b="b" t="t" l="l"/>
            <a:pathLst>
              <a:path h="7984316" w="5638923">
                <a:moveTo>
                  <a:pt x="5638924" y="7984316"/>
                </a:moveTo>
                <a:lnTo>
                  <a:pt x="0" y="7984316"/>
                </a:lnTo>
                <a:lnTo>
                  <a:pt x="0" y="0"/>
                </a:lnTo>
                <a:lnTo>
                  <a:pt x="5638924" y="0"/>
                </a:lnTo>
                <a:lnTo>
                  <a:pt x="5638924" y="798431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94386" y="230268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94386" y="443917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117795" y="6366114"/>
            <a:ext cx="1222090" cy="1222090"/>
          </a:xfrm>
          <a:custGeom>
            <a:avLst/>
            <a:gdLst/>
            <a:ahLst/>
            <a:cxnLst/>
            <a:rect r="r" b="b" t="t" l="l"/>
            <a:pathLst>
              <a:path h="1222090" w="1222090">
                <a:moveTo>
                  <a:pt x="0" y="0"/>
                </a:moveTo>
                <a:lnTo>
                  <a:pt x="1222090" y="0"/>
                </a:lnTo>
                <a:lnTo>
                  <a:pt x="1222090" y="1222089"/>
                </a:lnTo>
                <a:lnTo>
                  <a:pt x="0" y="1222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067266" y="829305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805474" y="230268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805474" y="443917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805474" y="6366114"/>
            <a:ext cx="1222090" cy="1222090"/>
          </a:xfrm>
          <a:custGeom>
            <a:avLst/>
            <a:gdLst/>
            <a:ahLst/>
            <a:cxnLst/>
            <a:rect r="r" b="b" t="t" l="l"/>
            <a:pathLst>
              <a:path h="1222090" w="1222090">
                <a:moveTo>
                  <a:pt x="0" y="0"/>
                </a:moveTo>
                <a:lnTo>
                  <a:pt x="1222090" y="0"/>
                </a:lnTo>
                <a:lnTo>
                  <a:pt x="1222090" y="1222089"/>
                </a:lnTo>
                <a:lnTo>
                  <a:pt x="0" y="1222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1513339" y="2648965"/>
            <a:ext cx="487350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Motivation</a:t>
            </a:r>
          </a:p>
        </p:txBody>
      </p:sp>
      <p:sp>
        <p:nvSpPr>
          <p:cNvPr name="TextBox 12" id="12"/>
          <p:cNvSpPr txBox="true"/>
          <p:nvPr/>
        </p:nvSpPr>
        <p:spPr>
          <a:xfrm rot="0">
            <a:off x="11513339" y="4797488"/>
            <a:ext cx="487350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a:rPr>
              <a:t>Methodology </a:t>
            </a:r>
          </a:p>
        </p:txBody>
      </p:sp>
      <p:sp>
        <p:nvSpPr>
          <p:cNvPr name="TextBox 13" id="13"/>
          <p:cNvSpPr txBox="true"/>
          <p:nvPr/>
        </p:nvSpPr>
        <p:spPr>
          <a:xfrm rot="0">
            <a:off x="11494289" y="6709080"/>
            <a:ext cx="487350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a:rPr>
              <a:t>Future Work</a:t>
            </a:r>
          </a:p>
        </p:txBody>
      </p:sp>
      <p:sp>
        <p:nvSpPr>
          <p:cNvPr name="TextBox 14" id="14"/>
          <p:cNvSpPr txBox="true"/>
          <p:nvPr/>
        </p:nvSpPr>
        <p:spPr>
          <a:xfrm rot="0">
            <a:off x="950611" y="260535"/>
            <a:ext cx="11442900" cy="1000125"/>
          </a:xfrm>
          <a:prstGeom prst="rect">
            <a:avLst/>
          </a:prstGeom>
        </p:spPr>
        <p:txBody>
          <a:bodyPr anchor="t" rtlCol="false" tIns="0" lIns="0" bIns="0" rIns="0">
            <a:spAutoFit/>
          </a:bodyPr>
          <a:lstStyle/>
          <a:p>
            <a:pPr algn="l">
              <a:lnSpc>
                <a:spcPts val="7920"/>
              </a:lnSpc>
            </a:pPr>
            <a:r>
              <a:rPr lang="en-US" sz="6600">
                <a:solidFill>
                  <a:srgbClr val="FFFFFF"/>
                </a:solidFill>
                <a:latin typeface="18 Khebrat Musamim Bold"/>
              </a:rPr>
              <a:t>Agenda</a:t>
            </a:r>
          </a:p>
        </p:txBody>
      </p:sp>
      <p:sp>
        <p:nvSpPr>
          <p:cNvPr name="Freeform 15" id="15"/>
          <p:cNvSpPr/>
          <p:nvPr/>
        </p:nvSpPr>
        <p:spPr>
          <a:xfrm flipH="true" flipV="false" rot="71717">
            <a:off x="11699210" y="38896"/>
            <a:ext cx="11147860" cy="13370747"/>
          </a:xfrm>
          <a:custGeom>
            <a:avLst/>
            <a:gdLst/>
            <a:ahLst/>
            <a:cxnLst/>
            <a:rect r="r" b="b" t="t" l="l"/>
            <a:pathLst>
              <a:path h="13370747" w="11147860">
                <a:moveTo>
                  <a:pt x="11147860" y="0"/>
                </a:moveTo>
                <a:lnTo>
                  <a:pt x="0" y="0"/>
                </a:lnTo>
                <a:lnTo>
                  <a:pt x="0" y="13370747"/>
                </a:lnTo>
                <a:lnTo>
                  <a:pt x="11147860" y="13370747"/>
                </a:lnTo>
                <a:lnTo>
                  <a:pt x="1114786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3113181" y="2641948"/>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01</a:t>
            </a:r>
          </a:p>
        </p:txBody>
      </p:sp>
      <p:sp>
        <p:nvSpPr>
          <p:cNvPr name="TextBox 18" id="18"/>
          <p:cNvSpPr txBox="true"/>
          <p:nvPr/>
        </p:nvSpPr>
        <p:spPr>
          <a:xfrm rot="0">
            <a:off x="4803971" y="2660998"/>
            <a:ext cx="373618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Introduction</a:t>
            </a:r>
          </a:p>
        </p:txBody>
      </p:sp>
      <p:sp>
        <p:nvSpPr>
          <p:cNvPr name="TextBox 19" id="19"/>
          <p:cNvSpPr txBox="true"/>
          <p:nvPr/>
        </p:nvSpPr>
        <p:spPr>
          <a:xfrm rot="0">
            <a:off x="4803971" y="4797488"/>
            <a:ext cx="373618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Problem Definition </a:t>
            </a:r>
          </a:p>
        </p:txBody>
      </p:sp>
      <p:sp>
        <p:nvSpPr>
          <p:cNvPr name="TextBox 20" id="20"/>
          <p:cNvSpPr txBox="true"/>
          <p:nvPr/>
        </p:nvSpPr>
        <p:spPr>
          <a:xfrm rot="0">
            <a:off x="4803971" y="6709080"/>
            <a:ext cx="373618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Related Work</a:t>
            </a:r>
          </a:p>
        </p:txBody>
      </p:sp>
      <p:sp>
        <p:nvSpPr>
          <p:cNvPr name="TextBox 21" id="21"/>
          <p:cNvSpPr txBox="true"/>
          <p:nvPr/>
        </p:nvSpPr>
        <p:spPr>
          <a:xfrm rot="0">
            <a:off x="4803971" y="8655162"/>
            <a:ext cx="373618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a:rPr>
              <a:t>Conclusion </a:t>
            </a:r>
          </a:p>
        </p:txBody>
      </p:sp>
      <p:sp>
        <p:nvSpPr>
          <p:cNvPr name="TextBox 22" id="22"/>
          <p:cNvSpPr txBox="true"/>
          <p:nvPr/>
        </p:nvSpPr>
        <p:spPr>
          <a:xfrm rot="0">
            <a:off x="3117795" y="4721129"/>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03</a:t>
            </a:r>
          </a:p>
        </p:txBody>
      </p:sp>
      <p:sp>
        <p:nvSpPr>
          <p:cNvPr name="TextBox 23" id="23"/>
          <p:cNvSpPr txBox="true"/>
          <p:nvPr/>
        </p:nvSpPr>
        <p:spPr>
          <a:xfrm rot="0">
            <a:off x="3136591" y="6648069"/>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05</a:t>
            </a:r>
          </a:p>
        </p:txBody>
      </p:sp>
      <p:sp>
        <p:nvSpPr>
          <p:cNvPr name="TextBox 24" id="24"/>
          <p:cNvSpPr txBox="true"/>
          <p:nvPr/>
        </p:nvSpPr>
        <p:spPr>
          <a:xfrm rot="0">
            <a:off x="3067266" y="8578803"/>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07</a:t>
            </a:r>
          </a:p>
        </p:txBody>
      </p:sp>
      <p:sp>
        <p:nvSpPr>
          <p:cNvPr name="TextBox 25" id="25"/>
          <p:cNvSpPr txBox="true"/>
          <p:nvPr/>
        </p:nvSpPr>
        <p:spPr>
          <a:xfrm rot="0">
            <a:off x="9824270" y="2629915"/>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02</a:t>
            </a:r>
          </a:p>
        </p:txBody>
      </p:sp>
      <p:sp>
        <p:nvSpPr>
          <p:cNvPr name="TextBox 26" id="26"/>
          <p:cNvSpPr txBox="true"/>
          <p:nvPr/>
        </p:nvSpPr>
        <p:spPr>
          <a:xfrm rot="0">
            <a:off x="9824270" y="4721129"/>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04</a:t>
            </a:r>
          </a:p>
        </p:txBody>
      </p:sp>
      <p:sp>
        <p:nvSpPr>
          <p:cNvPr name="TextBox 27" id="27"/>
          <p:cNvSpPr txBox="true"/>
          <p:nvPr/>
        </p:nvSpPr>
        <p:spPr>
          <a:xfrm rot="0">
            <a:off x="9805474" y="6648069"/>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61672" y="3235847"/>
            <a:ext cx="20943650" cy="7261352"/>
            <a:chOff x="0" y="0"/>
            <a:chExt cx="5516023" cy="1912455"/>
          </a:xfrm>
        </p:grpSpPr>
        <p:sp>
          <p:nvSpPr>
            <p:cNvPr name="Freeform 3" id="3"/>
            <p:cNvSpPr/>
            <p:nvPr/>
          </p:nvSpPr>
          <p:spPr>
            <a:xfrm flipH="false" flipV="false" rot="0">
              <a:off x="0" y="0"/>
              <a:ext cx="5516023" cy="1912455"/>
            </a:xfrm>
            <a:custGeom>
              <a:avLst/>
              <a:gdLst/>
              <a:ahLst/>
              <a:cxnLst/>
              <a:rect r="r" b="b" t="t" l="l"/>
              <a:pathLst>
                <a:path h="1912455" w="5516023">
                  <a:moveTo>
                    <a:pt x="0" y="0"/>
                  </a:moveTo>
                  <a:lnTo>
                    <a:pt x="5516023" y="0"/>
                  </a:lnTo>
                  <a:lnTo>
                    <a:pt x="5516023" y="1912455"/>
                  </a:lnTo>
                  <a:lnTo>
                    <a:pt x="0" y="1912455"/>
                  </a:lnTo>
                  <a:close/>
                </a:path>
              </a:pathLst>
            </a:custGeom>
            <a:solidFill>
              <a:srgbClr val="FFFFFF"/>
            </a:solidFill>
          </p:spPr>
        </p:sp>
        <p:sp>
          <p:nvSpPr>
            <p:cNvPr name="TextBox 4" id="4"/>
            <p:cNvSpPr txBox="true"/>
            <p:nvPr/>
          </p:nvSpPr>
          <p:spPr>
            <a:xfrm>
              <a:off x="0" y="-47625"/>
              <a:ext cx="5516023" cy="1960080"/>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834305" y="0"/>
            <a:ext cx="13732002" cy="10299001"/>
            <a:chOff x="0" y="0"/>
            <a:chExt cx="812800" cy="609600"/>
          </a:xfrm>
        </p:grpSpPr>
        <p:sp>
          <p:nvSpPr>
            <p:cNvPr name="Freeform 7" id="7"/>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4"/>
              <a:stretch>
                <a:fillRect l="-12464" t="0" r="0" b="0"/>
              </a:stretch>
            </a:blipFill>
          </p:spPr>
        </p:sp>
      </p:grpSp>
      <p:sp>
        <p:nvSpPr>
          <p:cNvPr name="Freeform 8" id="8"/>
          <p:cNvSpPr/>
          <p:nvPr/>
        </p:nvSpPr>
        <p:spPr>
          <a:xfrm flipH="false" flipV="false" rot="0">
            <a:off x="16700119" y="612415"/>
            <a:ext cx="559181" cy="296366"/>
          </a:xfrm>
          <a:custGeom>
            <a:avLst/>
            <a:gdLst/>
            <a:ahLst/>
            <a:cxnLst/>
            <a:rect r="r" b="b" t="t" l="l"/>
            <a:pathLst>
              <a:path h="296366" w="559181">
                <a:moveTo>
                  <a:pt x="0" y="0"/>
                </a:moveTo>
                <a:lnTo>
                  <a:pt x="559181" y="0"/>
                </a:lnTo>
                <a:lnTo>
                  <a:pt x="559181"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93628" y="260535"/>
            <a:ext cx="6148437" cy="1000125"/>
          </a:xfrm>
          <a:prstGeom prst="rect">
            <a:avLst/>
          </a:prstGeom>
        </p:spPr>
        <p:txBody>
          <a:bodyPr anchor="t" rtlCol="false" tIns="0" lIns="0" bIns="0" rIns="0">
            <a:spAutoFit/>
          </a:bodyPr>
          <a:lstStyle/>
          <a:p>
            <a:pPr algn="l" marL="0" indent="0" lvl="0">
              <a:lnSpc>
                <a:spcPts val="7919"/>
              </a:lnSpc>
              <a:spcBef>
                <a:spcPct val="0"/>
              </a:spcBef>
            </a:pPr>
            <a:r>
              <a:rPr lang="en-US" sz="6599">
                <a:solidFill>
                  <a:srgbClr val="FFFFFF"/>
                </a:solidFill>
                <a:latin typeface="18 Khebrat Musamim Bold"/>
              </a:rPr>
              <a:t>Introduction</a:t>
            </a:r>
          </a:p>
        </p:txBody>
      </p:sp>
      <p:sp>
        <p:nvSpPr>
          <p:cNvPr name="TextBox 10" id="10"/>
          <p:cNvSpPr txBox="true"/>
          <p:nvPr/>
        </p:nvSpPr>
        <p:spPr>
          <a:xfrm rot="0">
            <a:off x="323491" y="3756867"/>
            <a:ext cx="10697356" cy="5203528"/>
          </a:xfrm>
          <a:prstGeom prst="rect">
            <a:avLst/>
          </a:prstGeom>
        </p:spPr>
        <p:txBody>
          <a:bodyPr anchor="t" rtlCol="false" tIns="0" lIns="0" bIns="0" rIns="0">
            <a:spAutoFit/>
          </a:bodyPr>
          <a:lstStyle/>
          <a:p>
            <a:pPr algn="just" marL="0" indent="0" lvl="0">
              <a:lnSpc>
                <a:spcPts val="5249"/>
              </a:lnSpc>
            </a:pPr>
            <a:r>
              <a:rPr lang="en-US" sz="2705">
                <a:solidFill>
                  <a:srgbClr val="28094B"/>
                </a:solidFill>
                <a:latin typeface="Kollektif"/>
              </a:rPr>
              <a:t>Face emotion recognition is a pioneering technology that uses artificial intelligence and machine learning to analyze facial expressions and understand human emotional states. Relying on deep learning algorithms and neural networks, it can identify emotions like happiness, sadness, anger, surprise, fear, and disgust. This technology has wide-ranging applications in fields such as healthcare, marketing, education, and security, enhancing human-machine interaction and offering deeper insights into human emotions.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61672" y="3235847"/>
            <a:ext cx="20943650" cy="7261352"/>
            <a:chOff x="0" y="0"/>
            <a:chExt cx="5516023" cy="1912455"/>
          </a:xfrm>
        </p:grpSpPr>
        <p:sp>
          <p:nvSpPr>
            <p:cNvPr name="Freeform 3" id="3"/>
            <p:cNvSpPr/>
            <p:nvPr/>
          </p:nvSpPr>
          <p:spPr>
            <a:xfrm flipH="false" flipV="false" rot="0">
              <a:off x="0" y="0"/>
              <a:ext cx="5516023" cy="1912455"/>
            </a:xfrm>
            <a:custGeom>
              <a:avLst/>
              <a:gdLst/>
              <a:ahLst/>
              <a:cxnLst/>
              <a:rect r="r" b="b" t="t" l="l"/>
              <a:pathLst>
                <a:path h="1912455" w="5516023">
                  <a:moveTo>
                    <a:pt x="0" y="0"/>
                  </a:moveTo>
                  <a:lnTo>
                    <a:pt x="5516023" y="0"/>
                  </a:lnTo>
                  <a:lnTo>
                    <a:pt x="5516023" y="1912455"/>
                  </a:lnTo>
                  <a:lnTo>
                    <a:pt x="0" y="1912455"/>
                  </a:lnTo>
                  <a:close/>
                </a:path>
              </a:pathLst>
            </a:custGeom>
            <a:solidFill>
              <a:srgbClr val="FFFFFF"/>
            </a:solidFill>
          </p:spPr>
        </p:sp>
        <p:sp>
          <p:nvSpPr>
            <p:cNvPr name="TextBox 4" id="4"/>
            <p:cNvSpPr txBox="true"/>
            <p:nvPr/>
          </p:nvSpPr>
          <p:spPr>
            <a:xfrm>
              <a:off x="0" y="-47625"/>
              <a:ext cx="5516023" cy="1960080"/>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834305" y="0"/>
            <a:ext cx="13732002" cy="10299001"/>
            <a:chOff x="0" y="0"/>
            <a:chExt cx="812800" cy="609600"/>
          </a:xfrm>
        </p:grpSpPr>
        <p:sp>
          <p:nvSpPr>
            <p:cNvPr name="Freeform 7" id="7"/>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4"/>
              <a:stretch>
                <a:fillRect l="-14285" t="0" r="0" b="0"/>
              </a:stretch>
            </a:blipFill>
          </p:spPr>
        </p:sp>
      </p:grpSp>
      <p:sp>
        <p:nvSpPr>
          <p:cNvPr name="Freeform 8" id="8"/>
          <p:cNvSpPr/>
          <p:nvPr/>
        </p:nvSpPr>
        <p:spPr>
          <a:xfrm flipH="false" flipV="false" rot="0">
            <a:off x="16700119" y="612415"/>
            <a:ext cx="559181" cy="296366"/>
          </a:xfrm>
          <a:custGeom>
            <a:avLst/>
            <a:gdLst/>
            <a:ahLst/>
            <a:cxnLst/>
            <a:rect r="r" b="b" t="t" l="l"/>
            <a:pathLst>
              <a:path h="296366" w="559181">
                <a:moveTo>
                  <a:pt x="0" y="0"/>
                </a:moveTo>
                <a:lnTo>
                  <a:pt x="559181" y="0"/>
                </a:lnTo>
                <a:lnTo>
                  <a:pt x="559181"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93628" y="260535"/>
            <a:ext cx="6148437" cy="1000125"/>
          </a:xfrm>
          <a:prstGeom prst="rect">
            <a:avLst/>
          </a:prstGeom>
        </p:spPr>
        <p:txBody>
          <a:bodyPr anchor="t" rtlCol="false" tIns="0" lIns="0" bIns="0" rIns="0">
            <a:spAutoFit/>
          </a:bodyPr>
          <a:lstStyle/>
          <a:p>
            <a:pPr algn="l" marL="0" indent="0" lvl="0">
              <a:lnSpc>
                <a:spcPts val="7919"/>
              </a:lnSpc>
              <a:spcBef>
                <a:spcPct val="0"/>
              </a:spcBef>
            </a:pPr>
            <a:r>
              <a:rPr lang="en-US" sz="6599">
                <a:solidFill>
                  <a:srgbClr val="FFFFFF"/>
                </a:solidFill>
                <a:latin typeface="18 Khebrat Musamim Bold"/>
              </a:rPr>
              <a:t>Motivation</a:t>
            </a:r>
          </a:p>
        </p:txBody>
      </p:sp>
      <p:sp>
        <p:nvSpPr>
          <p:cNvPr name="TextBox 10" id="10"/>
          <p:cNvSpPr txBox="true"/>
          <p:nvPr/>
        </p:nvSpPr>
        <p:spPr>
          <a:xfrm rot="0">
            <a:off x="323491" y="3688645"/>
            <a:ext cx="10588203" cy="6610356"/>
          </a:xfrm>
          <a:prstGeom prst="rect">
            <a:avLst/>
          </a:prstGeom>
        </p:spPr>
        <p:txBody>
          <a:bodyPr anchor="t" rtlCol="false" tIns="0" lIns="0" bIns="0" rIns="0">
            <a:spAutoFit/>
          </a:bodyPr>
          <a:lstStyle/>
          <a:p>
            <a:pPr algn="just">
              <a:lnSpc>
                <a:spcPts val="5308"/>
              </a:lnSpc>
            </a:pPr>
            <a:r>
              <a:rPr lang="en-US" sz="2736" spc="27">
                <a:solidFill>
                  <a:srgbClr val="28094B"/>
                </a:solidFill>
                <a:latin typeface="Kollektif"/>
              </a:rPr>
              <a:t>Facial Emotion Recognition (FER) is useful for many domains. It makes computers and devices more friendly by sensing and reacting to human emotions. It helps psychologists and neuroscientists study and measure emotions and expressions. It also improves security systems by identifying people’s emotional states and detecting suspicious faces.</a:t>
            </a:r>
          </a:p>
          <a:p>
            <a:pPr algn="just">
              <a:lnSpc>
                <a:spcPts val="5308"/>
              </a:lnSpc>
            </a:pPr>
            <a:r>
              <a:rPr lang="en-US" sz="2736" spc="27">
                <a:solidFill>
                  <a:srgbClr val="28094B"/>
                </a:solidFill>
                <a:latin typeface="Kollektif"/>
              </a:rPr>
              <a:t>The motivation for applying Facial Expression Recognition (FER) technology spans various domains and purposes. Here are some key motivations</a:t>
            </a:r>
          </a:p>
          <a:p>
            <a:pPr algn="just">
              <a:lnSpc>
                <a:spcPts val="530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77394" y="1891558"/>
            <a:ext cx="13933212" cy="7899423"/>
          </a:xfrm>
          <a:custGeom>
            <a:avLst/>
            <a:gdLst/>
            <a:ahLst/>
            <a:cxnLst/>
            <a:rect r="r" b="b" t="t" l="l"/>
            <a:pathLst>
              <a:path h="7899423" w="13933212">
                <a:moveTo>
                  <a:pt x="0" y="0"/>
                </a:moveTo>
                <a:lnTo>
                  <a:pt x="13933212" y="0"/>
                </a:lnTo>
                <a:lnTo>
                  <a:pt x="13933212" y="7899423"/>
                </a:lnTo>
                <a:lnTo>
                  <a:pt x="0" y="7899423"/>
                </a:lnTo>
                <a:lnTo>
                  <a:pt x="0" y="0"/>
                </a:lnTo>
                <a:close/>
              </a:path>
            </a:pathLst>
          </a:custGeom>
          <a:blipFill>
            <a:blip r:embed="rId6"/>
            <a:stretch>
              <a:fillRect l="0" t="-206" r="0" b="-479"/>
            </a:stretch>
          </a:blipFill>
        </p:spPr>
      </p:sp>
      <p:sp>
        <p:nvSpPr>
          <p:cNvPr name="TextBox 5" id="5"/>
          <p:cNvSpPr txBox="true"/>
          <p:nvPr/>
        </p:nvSpPr>
        <p:spPr>
          <a:xfrm rot="0">
            <a:off x="787722" y="134805"/>
            <a:ext cx="12740685" cy="1127760"/>
          </a:xfrm>
          <a:prstGeom prst="rect">
            <a:avLst/>
          </a:prstGeom>
        </p:spPr>
        <p:txBody>
          <a:bodyPr anchor="t" rtlCol="false" tIns="0" lIns="0" bIns="0" rIns="0">
            <a:spAutoFit/>
          </a:bodyPr>
          <a:lstStyle/>
          <a:p>
            <a:pPr algn="l">
              <a:lnSpc>
                <a:spcPts val="9240"/>
              </a:lnSpc>
            </a:pPr>
            <a:r>
              <a:rPr lang="en-US" sz="6600">
                <a:solidFill>
                  <a:srgbClr val="FFFFFF"/>
                </a:solidFill>
                <a:latin typeface="18 Khebrat Musamim Bold"/>
              </a:rPr>
              <a:t>Cont`d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923222">
            <a:off x="-1574321" y="2539910"/>
            <a:ext cx="5638923" cy="7984316"/>
          </a:xfrm>
          <a:custGeom>
            <a:avLst/>
            <a:gdLst/>
            <a:ahLst/>
            <a:cxnLst/>
            <a:rect r="r" b="b" t="t" l="l"/>
            <a:pathLst>
              <a:path h="7984316" w="5638923">
                <a:moveTo>
                  <a:pt x="5638924" y="7984316"/>
                </a:moveTo>
                <a:lnTo>
                  <a:pt x="0" y="7984316"/>
                </a:lnTo>
                <a:lnTo>
                  <a:pt x="0" y="0"/>
                </a:lnTo>
                <a:lnTo>
                  <a:pt x="5638924" y="0"/>
                </a:lnTo>
                <a:lnTo>
                  <a:pt x="5638924" y="798431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64990" y="3337854"/>
            <a:ext cx="1222090" cy="1222090"/>
          </a:xfrm>
          <a:custGeom>
            <a:avLst/>
            <a:gdLst/>
            <a:ahLst/>
            <a:cxnLst/>
            <a:rect r="r" b="b" t="t" l="l"/>
            <a:pathLst>
              <a:path h="1222090" w="1222090">
                <a:moveTo>
                  <a:pt x="0" y="0"/>
                </a:moveTo>
                <a:lnTo>
                  <a:pt x="1222089" y="0"/>
                </a:lnTo>
                <a:lnTo>
                  <a:pt x="1222089" y="1222089"/>
                </a:lnTo>
                <a:lnTo>
                  <a:pt x="0" y="1222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64990" y="5474343"/>
            <a:ext cx="1222090" cy="1222090"/>
          </a:xfrm>
          <a:custGeom>
            <a:avLst/>
            <a:gdLst/>
            <a:ahLst/>
            <a:cxnLst/>
            <a:rect r="r" b="b" t="t" l="l"/>
            <a:pathLst>
              <a:path h="1222090" w="1222090">
                <a:moveTo>
                  <a:pt x="0" y="0"/>
                </a:moveTo>
                <a:lnTo>
                  <a:pt x="1222089" y="0"/>
                </a:lnTo>
                <a:lnTo>
                  <a:pt x="1222089"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88399" y="740128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676078" y="3337854"/>
            <a:ext cx="1222090" cy="1222090"/>
          </a:xfrm>
          <a:custGeom>
            <a:avLst/>
            <a:gdLst/>
            <a:ahLst/>
            <a:cxnLst/>
            <a:rect r="r" b="b" t="t" l="l"/>
            <a:pathLst>
              <a:path h="1222090" w="1222090">
                <a:moveTo>
                  <a:pt x="0" y="0"/>
                </a:moveTo>
                <a:lnTo>
                  <a:pt x="1222090" y="0"/>
                </a:lnTo>
                <a:lnTo>
                  <a:pt x="1222090" y="1222089"/>
                </a:lnTo>
                <a:lnTo>
                  <a:pt x="0" y="1222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676078" y="547434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71717">
            <a:off x="11699210" y="38896"/>
            <a:ext cx="11147860" cy="13370747"/>
          </a:xfrm>
          <a:custGeom>
            <a:avLst/>
            <a:gdLst/>
            <a:ahLst/>
            <a:cxnLst/>
            <a:rect r="r" b="b" t="t" l="l"/>
            <a:pathLst>
              <a:path h="13370747" w="11147860">
                <a:moveTo>
                  <a:pt x="11147860" y="0"/>
                </a:moveTo>
                <a:lnTo>
                  <a:pt x="0" y="0"/>
                </a:lnTo>
                <a:lnTo>
                  <a:pt x="0" y="13370747"/>
                </a:lnTo>
                <a:lnTo>
                  <a:pt x="11147860" y="13370747"/>
                </a:lnTo>
                <a:lnTo>
                  <a:pt x="1114786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983785" y="3677118"/>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01</a:t>
            </a:r>
          </a:p>
        </p:txBody>
      </p:sp>
      <p:sp>
        <p:nvSpPr>
          <p:cNvPr name="TextBox 12" id="12"/>
          <p:cNvSpPr txBox="true"/>
          <p:nvPr/>
        </p:nvSpPr>
        <p:spPr>
          <a:xfrm rot="0">
            <a:off x="2988399" y="5756299"/>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03</a:t>
            </a:r>
          </a:p>
        </p:txBody>
      </p:sp>
      <p:sp>
        <p:nvSpPr>
          <p:cNvPr name="TextBox 13" id="13"/>
          <p:cNvSpPr txBox="true"/>
          <p:nvPr/>
        </p:nvSpPr>
        <p:spPr>
          <a:xfrm rot="0">
            <a:off x="3007195" y="7683239"/>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05</a:t>
            </a:r>
          </a:p>
        </p:txBody>
      </p:sp>
      <p:sp>
        <p:nvSpPr>
          <p:cNvPr name="TextBox 14" id="14"/>
          <p:cNvSpPr txBox="true"/>
          <p:nvPr/>
        </p:nvSpPr>
        <p:spPr>
          <a:xfrm rot="0">
            <a:off x="9694873" y="3665085"/>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02</a:t>
            </a:r>
          </a:p>
        </p:txBody>
      </p:sp>
      <p:sp>
        <p:nvSpPr>
          <p:cNvPr name="TextBox 15" id="15"/>
          <p:cNvSpPr txBox="true"/>
          <p:nvPr/>
        </p:nvSpPr>
        <p:spPr>
          <a:xfrm rot="0">
            <a:off x="9694873" y="5756299"/>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04</a:t>
            </a:r>
          </a:p>
        </p:txBody>
      </p:sp>
      <p:sp>
        <p:nvSpPr>
          <p:cNvPr name="TextBox 16" id="16"/>
          <p:cNvSpPr txBox="true"/>
          <p:nvPr/>
        </p:nvSpPr>
        <p:spPr>
          <a:xfrm rot="0">
            <a:off x="632370" y="255773"/>
            <a:ext cx="6796388" cy="1009650"/>
          </a:xfrm>
          <a:prstGeom prst="rect">
            <a:avLst/>
          </a:prstGeom>
        </p:spPr>
        <p:txBody>
          <a:bodyPr anchor="t" rtlCol="false" tIns="0" lIns="0" bIns="0" rIns="0">
            <a:spAutoFit/>
          </a:bodyPr>
          <a:lstStyle/>
          <a:p>
            <a:pPr algn="l">
              <a:lnSpc>
                <a:spcPts val="8012"/>
              </a:lnSpc>
            </a:pPr>
            <a:r>
              <a:rPr lang="en-US" sz="6676">
                <a:solidFill>
                  <a:srgbClr val="FFFFFF"/>
                </a:solidFill>
                <a:latin typeface="18 Khebrat Musamim Bold"/>
              </a:rPr>
              <a:t>Problem Definition</a:t>
            </a:r>
          </a:p>
        </p:txBody>
      </p:sp>
      <p:sp>
        <p:nvSpPr>
          <p:cNvPr name="TextBox 17" id="17"/>
          <p:cNvSpPr txBox="true"/>
          <p:nvPr/>
        </p:nvSpPr>
        <p:spPr>
          <a:xfrm rot="0">
            <a:off x="4599094" y="3598290"/>
            <a:ext cx="3973406" cy="905511"/>
          </a:xfrm>
          <a:prstGeom prst="rect">
            <a:avLst/>
          </a:prstGeom>
        </p:spPr>
        <p:txBody>
          <a:bodyPr anchor="t" rtlCol="false" tIns="0" lIns="0" bIns="0" rIns="0">
            <a:spAutoFit/>
          </a:bodyPr>
          <a:lstStyle/>
          <a:p>
            <a:pPr algn="l">
              <a:lnSpc>
                <a:spcPts val="3639"/>
              </a:lnSpc>
            </a:pPr>
            <a:r>
              <a:rPr lang="en-US" sz="2599">
                <a:solidFill>
                  <a:srgbClr val="FFFFFF"/>
                </a:solidFill>
                <a:latin typeface="Roboto Bold"/>
              </a:rPr>
              <a:t>Background and Context</a:t>
            </a:r>
          </a:p>
          <a:p>
            <a:pPr algn="l">
              <a:lnSpc>
                <a:spcPts val="3639"/>
              </a:lnSpc>
              <a:spcBef>
                <a:spcPct val="0"/>
              </a:spcBef>
            </a:pPr>
          </a:p>
        </p:txBody>
      </p:sp>
      <p:sp>
        <p:nvSpPr>
          <p:cNvPr name="TextBox 18" id="18"/>
          <p:cNvSpPr txBox="true"/>
          <p:nvPr/>
        </p:nvSpPr>
        <p:spPr>
          <a:xfrm rot="0">
            <a:off x="4599094" y="5628347"/>
            <a:ext cx="3736180" cy="1362711"/>
          </a:xfrm>
          <a:prstGeom prst="rect">
            <a:avLst/>
          </a:prstGeom>
        </p:spPr>
        <p:txBody>
          <a:bodyPr anchor="t" rtlCol="false" tIns="0" lIns="0" bIns="0" rIns="0">
            <a:spAutoFit/>
          </a:bodyPr>
          <a:lstStyle/>
          <a:p>
            <a:pPr algn="l">
              <a:lnSpc>
                <a:spcPts val="3639"/>
              </a:lnSpc>
            </a:pPr>
            <a:r>
              <a:rPr lang="en-US" sz="2599">
                <a:solidFill>
                  <a:srgbClr val="FFFFFF"/>
                </a:solidFill>
                <a:latin typeface="Roboto Bold"/>
              </a:rPr>
              <a:t>Changing Environmental Conditions</a:t>
            </a:r>
          </a:p>
          <a:p>
            <a:pPr algn="l">
              <a:lnSpc>
                <a:spcPts val="3639"/>
              </a:lnSpc>
              <a:spcBef>
                <a:spcPct val="0"/>
              </a:spcBef>
            </a:pPr>
          </a:p>
        </p:txBody>
      </p:sp>
      <p:sp>
        <p:nvSpPr>
          <p:cNvPr name="TextBox 19" id="19"/>
          <p:cNvSpPr txBox="true"/>
          <p:nvPr/>
        </p:nvSpPr>
        <p:spPr>
          <a:xfrm rot="0">
            <a:off x="4599094" y="7555287"/>
            <a:ext cx="3736180" cy="1362711"/>
          </a:xfrm>
          <a:prstGeom prst="rect">
            <a:avLst/>
          </a:prstGeom>
        </p:spPr>
        <p:txBody>
          <a:bodyPr anchor="t" rtlCol="false" tIns="0" lIns="0" bIns="0" rIns="0">
            <a:spAutoFit/>
          </a:bodyPr>
          <a:lstStyle/>
          <a:p>
            <a:pPr algn="l">
              <a:lnSpc>
                <a:spcPts val="3639"/>
              </a:lnSpc>
            </a:pPr>
            <a:r>
              <a:rPr lang="en-US" sz="2599">
                <a:solidFill>
                  <a:srgbClr val="FFFFFF"/>
                </a:solidFill>
                <a:latin typeface="Roboto Bold"/>
              </a:rPr>
              <a:t>System Speed and Accuracy</a:t>
            </a:r>
          </a:p>
          <a:p>
            <a:pPr algn="l">
              <a:lnSpc>
                <a:spcPts val="3639"/>
              </a:lnSpc>
              <a:spcBef>
                <a:spcPct val="0"/>
              </a:spcBef>
            </a:pPr>
          </a:p>
        </p:txBody>
      </p:sp>
      <p:sp>
        <p:nvSpPr>
          <p:cNvPr name="TextBox 20" id="20"/>
          <p:cNvSpPr txBox="true"/>
          <p:nvPr/>
        </p:nvSpPr>
        <p:spPr>
          <a:xfrm rot="0">
            <a:off x="11307743" y="3598290"/>
            <a:ext cx="4873500" cy="905511"/>
          </a:xfrm>
          <a:prstGeom prst="rect">
            <a:avLst/>
          </a:prstGeom>
        </p:spPr>
        <p:txBody>
          <a:bodyPr anchor="t" rtlCol="false" tIns="0" lIns="0" bIns="0" rIns="0">
            <a:spAutoFit/>
          </a:bodyPr>
          <a:lstStyle/>
          <a:p>
            <a:pPr algn="l">
              <a:lnSpc>
                <a:spcPts val="3639"/>
              </a:lnSpc>
            </a:pPr>
            <a:r>
              <a:rPr lang="en-US" sz="2599">
                <a:solidFill>
                  <a:srgbClr val="FFFFFF"/>
                </a:solidFill>
                <a:latin typeface="Roboto Bold"/>
              </a:rPr>
              <a:t>Key Challenges</a:t>
            </a:r>
          </a:p>
          <a:p>
            <a:pPr algn="l">
              <a:lnSpc>
                <a:spcPts val="3639"/>
              </a:lnSpc>
              <a:spcBef>
                <a:spcPct val="0"/>
              </a:spcBef>
            </a:pPr>
          </a:p>
        </p:txBody>
      </p:sp>
      <p:sp>
        <p:nvSpPr>
          <p:cNvPr name="TextBox 21" id="21"/>
          <p:cNvSpPr txBox="true"/>
          <p:nvPr/>
        </p:nvSpPr>
        <p:spPr>
          <a:xfrm rot="0">
            <a:off x="11307743" y="5775349"/>
            <a:ext cx="4873500" cy="905511"/>
          </a:xfrm>
          <a:prstGeom prst="rect">
            <a:avLst/>
          </a:prstGeom>
        </p:spPr>
        <p:txBody>
          <a:bodyPr anchor="t" rtlCol="false" tIns="0" lIns="0" bIns="0" rIns="0">
            <a:spAutoFit/>
          </a:bodyPr>
          <a:lstStyle/>
          <a:p>
            <a:pPr algn="l">
              <a:lnSpc>
                <a:spcPts val="3639"/>
              </a:lnSpc>
            </a:pPr>
            <a:r>
              <a:rPr lang="en-US" sz="2599">
                <a:solidFill>
                  <a:srgbClr val="FFFFFF"/>
                </a:solidFill>
                <a:latin typeface="Roboto Bold"/>
              </a:rPr>
              <a:t>Large and Diverse Data</a:t>
            </a:r>
          </a:p>
          <a:p>
            <a:pPr algn="l">
              <a:lnSpc>
                <a:spcPts val="363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3" id="3"/>
          <p:cNvGrpSpPr/>
          <p:nvPr/>
        </p:nvGrpSpPr>
        <p:grpSpPr>
          <a:xfrm rot="0">
            <a:off x="1389122" y="3279726"/>
            <a:ext cx="4784495" cy="5859233"/>
            <a:chOff x="0" y="0"/>
            <a:chExt cx="1390252" cy="1702544"/>
          </a:xfrm>
        </p:grpSpPr>
        <p:sp>
          <p:nvSpPr>
            <p:cNvPr name="Freeform 4" id="4"/>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5" id="5"/>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6751753" y="3279726"/>
            <a:ext cx="4784495" cy="5859233"/>
            <a:chOff x="0" y="0"/>
            <a:chExt cx="1390252" cy="1702544"/>
          </a:xfrm>
        </p:grpSpPr>
        <p:sp>
          <p:nvSpPr>
            <p:cNvPr name="Freeform 10" id="10"/>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1" id="11"/>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12" id="12"/>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2114383" y="3279726"/>
            <a:ext cx="4784495" cy="5859233"/>
            <a:chOff x="0" y="0"/>
            <a:chExt cx="1390252" cy="1702544"/>
          </a:xfrm>
        </p:grpSpPr>
        <p:sp>
          <p:nvSpPr>
            <p:cNvPr name="Freeform 14" id="14"/>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5" id="15"/>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16" id="16"/>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3192123" y="2191379"/>
            <a:ext cx="1180865" cy="1180865"/>
          </a:xfrm>
          <a:custGeom>
            <a:avLst/>
            <a:gdLst/>
            <a:ahLst/>
            <a:cxnLst/>
            <a:rect r="r" b="b" t="t" l="l"/>
            <a:pathLst>
              <a:path h="1180865" w="1180865">
                <a:moveTo>
                  <a:pt x="0" y="0"/>
                </a:moveTo>
                <a:lnTo>
                  <a:pt x="1180865" y="0"/>
                </a:lnTo>
                <a:lnTo>
                  <a:pt x="1180865" y="1180865"/>
                </a:lnTo>
                <a:lnTo>
                  <a:pt x="0" y="11808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8509116" y="2236445"/>
            <a:ext cx="1135798" cy="1135798"/>
          </a:xfrm>
          <a:custGeom>
            <a:avLst/>
            <a:gdLst/>
            <a:ahLst/>
            <a:cxnLst/>
            <a:rect r="r" b="b" t="t" l="l"/>
            <a:pathLst>
              <a:path h="1135798" w="1135798">
                <a:moveTo>
                  <a:pt x="0" y="0"/>
                </a:moveTo>
                <a:lnTo>
                  <a:pt x="1135799" y="0"/>
                </a:lnTo>
                <a:lnTo>
                  <a:pt x="1135799" y="1135799"/>
                </a:lnTo>
                <a:lnTo>
                  <a:pt x="0" y="11357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3953485" y="2263583"/>
            <a:ext cx="1108661" cy="1108661"/>
          </a:xfrm>
          <a:custGeom>
            <a:avLst/>
            <a:gdLst/>
            <a:ahLst/>
            <a:cxnLst/>
            <a:rect r="r" b="b" t="t" l="l"/>
            <a:pathLst>
              <a:path h="1108661" w="1108661">
                <a:moveTo>
                  <a:pt x="0" y="0"/>
                </a:moveTo>
                <a:lnTo>
                  <a:pt x="1108661" y="0"/>
                </a:lnTo>
                <a:lnTo>
                  <a:pt x="1108661" y="1108661"/>
                </a:lnTo>
                <a:lnTo>
                  <a:pt x="0" y="110866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0" id="20"/>
          <p:cNvSpPr txBox="true"/>
          <p:nvPr/>
        </p:nvSpPr>
        <p:spPr>
          <a:xfrm rot="0">
            <a:off x="832319" y="260535"/>
            <a:ext cx="16230600"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latin typeface="18 Khebrat Musamim Bold"/>
              </a:rPr>
              <a:t>Cont`d</a:t>
            </a:r>
          </a:p>
        </p:txBody>
      </p:sp>
      <p:sp>
        <p:nvSpPr>
          <p:cNvPr name="TextBox 21" id="21"/>
          <p:cNvSpPr txBox="true"/>
          <p:nvPr/>
        </p:nvSpPr>
        <p:spPr>
          <a:xfrm rot="0">
            <a:off x="1504135" y="3580209"/>
            <a:ext cx="4556841" cy="468106"/>
          </a:xfrm>
          <a:prstGeom prst="rect">
            <a:avLst/>
          </a:prstGeom>
        </p:spPr>
        <p:txBody>
          <a:bodyPr anchor="t" rtlCol="false" tIns="0" lIns="0" bIns="0" rIns="0">
            <a:spAutoFit/>
          </a:bodyPr>
          <a:lstStyle/>
          <a:p>
            <a:pPr algn="ctr" marL="0" indent="0" lvl="0">
              <a:lnSpc>
                <a:spcPts val="3763"/>
              </a:lnSpc>
              <a:spcBef>
                <a:spcPct val="0"/>
              </a:spcBef>
            </a:pPr>
            <a:r>
              <a:rPr lang="en-US" sz="2895">
                <a:solidFill>
                  <a:srgbClr val="18072B"/>
                </a:solidFill>
                <a:latin typeface="Aileron Bold"/>
              </a:rPr>
              <a:t>Background and Context</a:t>
            </a:r>
          </a:p>
        </p:txBody>
      </p:sp>
      <p:sp>
        <p:nvSpPr>
          <p:cNvPr name="TextBox 22" id="22"/>
          <p:cNvSpPr txBox="true"/>
          <p:nvPr/>
        </p:nvSpPr>
        <p:spPr>
          <a:xfrm rot="0">
            <a:off x="692010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Bold"/>
              </a:rPr>
              <a:t>Key Challenges</a:t>
            </a:r>
          </a:p>
        </p:txBody>
      </p:sp>
      <p:sp>
        <p:nvSpPr>
          <p:cNvPr name="TextBox 23" id="23"/>
          <p:cNvSpPr txBox="true"/>
          <p:nvPr/>
        </p:nvSpPr>
        <p:spPr>
          <a:xfrm rot="0">
            <a:off x="7128488" y="4475724"/>
            <a:ext cx="4170357" cy="4678045"/>
          </a:xfrm>
          <a:prstGeom prst="rect">
            <a:avLst/>
          </a:prstGeom>
        </p:spPr>
        <p:txBody>
          <a:bodyPr anchor="t" rtlCol="false" tIns="0" lIns="0" bIns="0" rIns="0">
            <a:spAutoFit/>
          </a:bodyPr>
          <a:lstStyle/>
          <a:p>
            <a:pPr algn="l">
              <a:lnSpc>
                <a:spcPts val="3079"/>
              </a:lnSpc>
            </a:pPr>
            <a:r>
              <a:rPr lang="en-US" sz="2199" spc="127">
                <a:solidFill>
                  <a:srgbClr val="18072B"/>
                </a:solidFill>
                <a:latin typeface="Kollektif"/>
              </a:rPr>
              <a:t>Variability in Human Expressions:</a:t>
            </a:r>
          </a:p>
          <a:p>
            <a:pPr algn="l">
              <a:lnSpc>
                <a:spcPts val="3079"/>
              </a:lnSpc>
            </a:pPr>
            <a:r>
              <a:rPr lang="en-US" sz="2199" spc="127">
                <a:solidFill>
                  <a:srgbClr val="18072B"/>
                </a:solidFill>
                <a:latin typeface="Kollektif"/>
              </a:rPr>
              <a:t>Facial expressions vary significantly among individuals based on age, gender, cultural background, and personal traits.</a:t>
            </a:r>
          </a:p>
          <a:p>
            <a:pPr algn="l">
              <a:lnSpc>
                <a:spcPts val="3079"/>
              </a:lnSpc>
            </a:pPr>
            <a:r>
              <a:rPr lang="en-US" sz="2199" spc="127">
                <a:solidFill>
                  <a:srgbClr val="18072B"/>
                </a:solidFill>
                <a:latin typeface="Kollektif"/>
              </a:rPr>
              <a:t>The need for a system capable of adapting to these differences to achieve high accuracy.</a:t>
            </a:r>
          </a:p>
          <a:p>
            <a:pPr algn="l">
              <a:lnSpc>
                <a:spcPts val="3079"/>
              </a:lnSpc>
            </a:pPr>
          </a:p>
        </p:txBody>
      </p:sp>
      <p:sp>
        <p:nvSpPr>
          <p:cNvPr name="TextBox 24" id="24"/>
          <p:cNvSpPr txBox="true"/>
          <p:nvPr/>
        </p:nvSpPr>
        <p:spPr>
          <a:xfrm rot="0">
            <a:off x="12599949" y="3376457"/>
            <a:ext cx="3815733" cy="814125"/>
          </a:xfrm>
          <a:prstGeom prst="rect">
            <a:avLst/>
          </a:prstGeom>
        </p:spPr>
        <p:txBody>
          <a:bodyPr anchor="t" rtlCol="false" tIns="0" lIns="0" bIns="0" rIns="0">
            <a:spAutoFit/>
          </a:bodyPr>
          <a:lstStyle/>
          <a:p>
            <a:pPr algn="ctr" marL="0" indent="0" lvl="0">
              <a:lnSpc>
                <a:spcPts val="3228"/>
              </a:lnSpc>
              <a:spcBef>
                <a:spcPct val="0"/>
              </a:spcBef>
            </a:pPr>
            <a:r>
              <a:rPr lang="en-US" sz="2483">
                <a:solidFill>
                  <a:srgbClr val="18072B"/>
                </a:solidFill>
                <a:latin typeface="Aileron Bold"/>
              </a:rPr>
              <a:t>Changing Environmental Conditions</a:t>
            </a:r>
          </a:p>
        </p:txBody>
      </p:sp>
      <p:sp>
        <p:nvSpPr>
          <p:cNvPr name="TextBox 25" id="25"/>
          <p:cNvSpPr txBox="true"/>
          <p:nvPr/>
        </p:nvSpPr>
        <p:spPr>
          <a:xfrm rot="0">
            <a:off x="12457820" y="4475724"/>
            <a:ext cx="4066693" cy="3115945"/>
          </a:xfrm>
          <a:prstGeom prst="rect">
            <a:avLst/>
          </a:prstGeom>
        </p:spPr>
        <p:txBody>
          <a:bodyPr anchor="t" rtlCol="false" tIns="0" lIns="0" bIns="0" rIns="0">
            <a:spAutoFit/>
          </a:bodyPr>
          <a:lstStyle/>
          <a:p>
            <a:pPr algn="l">
              <a:lnSpc>
                <a:spcPts val="3079"/>
              </a:lnSpc>
            </a:pPr>
            <a:r>
              <a:rPr lang="en-US" sz="2199" spc="127">
                <a:solidFill>
                  <a:srgbClr val="18072B"/>
                </a:solidFill>
                <a:latin typeface="Kollektif"/>
              </a:rPr>
              <a:t>Lighting, angles, distances, and backgrounds can greatly affect recognition accuracy.</a:t>
            </a:r>
          </a:p>
          <a:p>
            <a:pPr algn="l">
              <a:lnSpc>
                <a:spcPts val="3079"/>
              </a:lnSpc>
            </a:pPr>
            <a:r>
              <a:rPr lang="en-US" sz="2199" spc="127">
                <a:solidFill>
                  <a:srgbClr val="18072B"/>
                </a:solidFill>
                <a:latin typeface="Kollektif"/>
              </a:rPr>
              <a:t>The need for advanced image processing and enhancement techniques to overcome these challenges.</a:t>
            </a:r>
          </a:p>
          <a:p>
            <a:pPr algn="l">
              <a:lnSpc>
                <a:spcPts val="3079"/>
              </a:lnSpc>
            </a:pPr>
          </a:p>
        </p:txBody>
      </p:sp>
      <p:sp>
        <p:nvSpPr>
          <p:cNvPr name="TextBox 26" id="26"/>
          <p:cNvSpPr txBox="true"/>
          <p:nvPr/>
        </p:nvSpPr>
        <p:spPr>
          <a:xfrm rot="0">
            <a:off x="1504135" y="4475724"/>
            <a:ext cx="4588153" cy="4287520"/>
          </a:xfrm>
          <a:prstGeom prst="rect">
            <a:avLst/>
          </a:prstGeom>
        </p:spPr>
        <p:txBody>
          <a:bodyPr anchor="t" rtlCol="false" tIns="0" lIns="0" bIns="0" rIns="0">
            <a:spAutoFit/>
          </a:bodyPr>
          <a:lstStyle/>
          <a:p>
            <a:pPr algn="l">
              <a:lnSpc>
                <a:spcPts val="3079"/>
              </a:lnSpc>
            </a:pPr>
            <a:r>
              <a:rPr lang="en-US" sz="2199" spc="127">
                <a:solidFill>
                  <a:srgbClr val="000000"/>
                </a:solidFill>
                <a:latin typeface="Kollektif"/>
              </a:rPr>
              <a:t>Facial Expression Recognition (FER) technology, part of AI and computer vision, analyzes facial expressions to identify emotions. It is applied in areas like human-computer interaction, healthcare, education, entertainment, security, and surveillance. However, FER faces challenges in achieving high accuracy and efficiency.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3" id="3"/>
          <p:cNvGrpSpPr/>
          <p:nvPr/>
        </p:nvGrpSpPr>
        <p:grpSpPr>
          <a:xfrm rot="0">
            <a:off x="3556266" y="2546480"/>
            <a:ext cx="5269371" cy="6453027"/>
            <a:chOff x="0" y="0"/>
            <a:chExt cx="1390252" cy="1702544"/>
          </a:xfrm>
        </p:grpSpPr>
        <p:sp>
          <p:nvSpPr>
            <p:cNvPr name="Freeform 4" id="4"/>
            <p:cNvSpPr/>
            <p:nvPr/>
          </p:nvSpPr>
          <p:spPr>
            <a:xfrm flipH="false" flipV="false" rot="0">
              <a:off x="0" y="0"/>
              <a:ext cx="1390252" cy="1702544"/>
            </a:xfrm>
            <a:custGeom>
              <a:avLst/>
              <a:gdLst/>
              <a:ahLst/>
              <a:cxnLst/>
              <a:rect r="r" b="b" t="t" l="l"/>
              <a:pathLst>
                <a:path h="1702544" w="1390252">
                  <a:moveTo>
                    <a:pt x="74931" y="0"/>
                  </a:moveTo>
                  <a:lnTo>
                    <a:pt x="1315322" y="0"/>
                  </a:lnTo>
                  <a:cubicBezTo>
                    <a:pt x="1356705" y="0"/>
                    <a:pt x="1390252" y="33548"/>
                    <a:pt x="1390252" y="74931"/>
                  </a:cubicBezTo>
                  <a:lnTo>
                    <a:pt x="1390252" y="1627613"/>
                  </a:lnTo>
                  <a:cubicBezTo>
                    <a:pt x="1390252" y="1647486"/>
                    <a:pt x="1382358" y="1666545"/>
                    <a:pt x="1368306" y="1680597"/>
                  </a:cubicBezTo>
                  <a:cubicBezTo>
                    <a:pt x="1354253" y="1694649"/>
                    <a:pt x="1335194" y="1702544"/>
                    <a:pt x="1315322" y="1702544"/>
                  </a:cubicBezTo>
                  <a:lnTo>
                    <a:pt x="74931" y="1702544"/>
                  </a:lnTo>
                  <a:cubicBezTo>
                    <a:pt x="55058" y="1702544"/>
                    <a:pt x="35999" y="1694649"/>
                    <a:pt x="21947" y="1680597"/>
                  </a:cubicBezTo>
                  <a:cubicBezTo>
                    <a:pt x="7894" y="1666545"/>
                    <a:pt x="0" y="1647486"/>
                    <a:pt x="0" y="1627613"/>
                  </a:cubicBezTo>
                  <a:lnTo>
                    <a:pt x="0" y="74931"/>
                  </a:lnTo>
                  <a:cubicBezTo>
                    <a:pt x="0" y="55058"/>
                    <a:pt x="7894" y="35999"/>
                    <a:pt x="21947" y="21947"/>
                  </a:cubicBezTo>
                  <a:cubicBezTo>
                    <a:pt x="35999" y="7894"/>
                    <a:pt x="55058" y="0"/>
                    <a:pt x="74931" y="0"/>
                  </a:cubicBezTo>
                  <a:close/>
                </a:path>
              </a:pathLst>
            </a:custGeom>
            <a:solidFill>
              <a:srgbClr val="FFFFFF"/>
            </a:solidFill>
          </p:spPr>
        </p:sp>
        <p:sp>
          <p:nvSpPr>
            <p:cNvPr name="TextBox 5" id="5"/>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3971181" y="3601335"/>
            <a:ext cx="4442152" cy="104996"/>
          </a:xfrm>
          <a:custGeom>
            <a:avLst/>
            <a:gdLst/>
            <a:ahLst/>
            <a:cxnLst/>
            <a:rect r="r" b="b" t="t" l="l"/>
            <a:pathLst>
              <a:path h="104996" w="4442152">
                <a:moveTo>
                  <a:pt x="0" y="0"/>
                </a:moveTo>
                <a:lnTo>
                  <a:pt x="4442152" y="0"/>
                </a:lnTo>
                <a:lnTo>
                  <a:pt x="4442152" y="104996"/>
                </a:lnTo>
                <a:lnTo>
                  <a:pt x="0" y="1049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9462363" y="2546480"/>
            <a:ext cx="5269371" cy="6453027"/>
            <a:chOff x="0" y="0"/>
            <a:chExt cx="1390252" cy="1702544"/>
          </a:xfrm>
        </p:grpSpPr>
        <p:sp>
          <p:nvSpPr>
            <p:cNvPr name="Freeform 10" id="10"/>
            <p:cNvSpPr/>
            <p:nvPr/>
          </p:nvSpPr>
          <p:spPr>
            <a:xfrm flipH="false" flipV="false" rot="0">
              <a:off x="0" y="0"/>
              <a:ext cx="1390252" cy="1702544"/>
            </a:xfrm>
            <a:custGeom>
              <a:avLst/>
              <a:gdLst/>
              <a:ahLst/>
              <a:cxnLst/>
              <a:rect r="r" b="b" t="t" l="l"/>
              <a:pathLst>
                <a:path h="1702544" w="1390252">
                  <a:moveTo>
                    <a:pt x="74931" y="0"/>
                  </a:moveTo>
                  <a:lnTo>
                    <a:pt x="1315322" y="0"/>
                  </a:lnTo>
                  <a:cubicBezTo>
                    <a:pt x="1356705" y="0"/>
                    <a:pt x="1390252" y="33548"/>
                    <a:pt x="1390252" y="74931"/>
                  </a:cubicBezTo>
                  <a:lnTo>
                    <a:pt x="1390252" y="1627613"/>
                  </a:lnTo>
                  <a:cubicBezTo>
                    <a:pt x="1390252" y="1647486"/>
                    <a:pt x="1382358" y="1666545"/>
                    <a:pt x="1368306" y="1680597"/>
                  </a:cubicBezTo>
                  <a:cubicBezTo>
                    <a:pt x="1354253" y="1694649"/>
                    <a:pt x="1335194" y="1702544"/>
                    <a:pt x="1315322" y="1702544"/>
                  </a:cubicBezTo>
                  <a:lnTo>
                    <a:pt x="74931" y="1702544"/>
                  </a:lnTo>
                  <a:cubicBezTo>
                    <a:pt x="55058" y="1702544"/>
                    <a:pt x="35999" y="1694649"/>
                    <a:pt x="21947" y="1680597"/>
                  </a:cubicBezTo>
                  <a:cubicBezTo>
                    <a:pt x="7894" y="1666545"/>
                    <a:pt x="0" y="1647486"/>
                    <a:pt x="0" y="1627613"/>
                  </a:cubicBezTo>
                  <a:lnTo>
                    <a:pt x="0" y="74931"/>
                  </a:lnTo>
                  <a:cubicBezTo>
                    <a:pt x="0" y="55058"/>
                    <a:pt x="7894" y="35999"/>
                    <a:pt x="21947" y="21947"/>
                  </a:cubicBezTo>
                  <a:cubicBezTo>
                    <a:pt x="35999" y="7894"/>
                    <a:pt x="55058" y="0"/>
                    <a:pt x="74931" y="0"/>
                  </a:cubicBezTo>
                  <a:close/>
                </a:path>
              </a:pathLst>
            </a:custGeom>
            <a:solidFill>
              <a:srgbClr val="FFFFFF"/>
            </a:solidFill>
          </p:spPr>
        </p:sp>
        <p:sp>
          <p:nvSpPr>
            <p:cNvPr name="TextBox 11" id="11"/>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12" id="12"/>
          <p:cNvSpPr txBox="true"/>
          <p:nvPr/>
        </p:nvSpPr>
        <p:spPr>
          <a:xfrm rot="0">
            <a:off x="10139433" y="2529361"/>
            <a:ext cx="3915231" cy="1115877"/>
          </a:xfrm>
          <a:prstGeom prst="rect">
            <a:avLst/>
          </a:prstGeom>
        </p:spPr>
        <p:txBody>
          <a:bodyPr anchor="t" rtlCol="false" tIns="0" lIns="0" bIns="0" rIns="0">
            <a:spAutoFit/>
          </a:bodyPr>
          <a:lstStyle/>
          <a:p>
            <a:pPr algn="ctr" marL="0" indent="0" lvl="0">
              <a:lnSpc>
                <a:spcPts val="4429"/>
              </a:lnSpc>
              <a:spcBef>
                <a:spcPct val="0"/>
              </a:spcBef>
            </a:pPr>
            <a:r>
              <a:rPr lang="en-US" sz="3406">
                <a:solidFill>
                  <a:srgbClr val="18072B"/>
                </a:solidFill>
                <a:latin typeface="Aileron Bold"/>
              </a:rPr>
              <a:t>System Speed and Accuracy</a:t>
            </a:r>
          </a:p>
        </p:txBody>
      </p:sp>
      <p:sp>
        <p:nvSpPr>
          <p:cNvPr name="Freeform 13" id="13"/>
          <p:cNvSpPr/>
          <p:nvPr/>
        </p:nvSpPr>
        <p:spPr>
          <a:xfrm flipH="false" flipV="false" rot="0">
            <a:off x="9877278" y="3601335"/>
            <a:ext cx="4442152" cy="104996"/>
          </a:xfrm>
          <a:custGeom>
            <a:avLst/>
            <a:gdLst/>
            <a:ahLst/>
            <a:cxnLst/>
            <a:rect r="r" b="b" t="t" l="l"/>
            <a:pathLst>
              <a:path h="104996" w="4442152">
                <a:moveTo>
                  <a:pt x="0" y="0"/>
                </a:moveTo>
                <a:lnTo>
                  <a:pt x="4442152" y="0"/>
                </a:lnTo>
                <a:lnTo>
                  <a:pt x="4442152" y="104996"/>
                </a:lnTo>
                <a:lnTo>
                  <a:pt x="0" y="1049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5590565" y="1430959"/>
            <a:ext cx="1203385" cy="1203385"/>
          </a:xfrm>
          <a:custGeom>
            <a:avLst/>
            <a:gdLst/>
            <a:ahLst/>
            <a:cxnLst/>
            <a:rect r="r" b="b" t="t" l="l"/>
            <a:pathLst>
              <a:path h="1203385" w="1203385">
                <a:moveTo>
                  <a:pt x="0" y="0"/>
                </a:moveTo>
                <a:lnTo>
                  <a:pt x="1203385" y="0"/>
                </a:lnTo>
                <a:lnTo>
                  <a:pt x="1203385" y="1203385"/>
                </a:lnTo>
                <a:lnTo>
                  <a:pt x="0" y="12033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1501397" y="1430959"/>
            <a:ext cx="1203385" cy="1203385"/>
          </a:xfrm>
          <a:custGeom>
            <a:avLst/>
            <a:gdLst/>
            <a:ahLst/>
            <a:cxnLst/>
            <a:rect r="r" b="b" t="t" l="l"/>
            <a:pathLst>
              <a:path h="1203385" w="1203385">
                <a:moveTo>
                  <a:pt x="0" y="0"/>
                </a:moveTo>
                <a:lnTo>
                  <a:pt x="1203384" y="0"/>
                </a:lnTo>
                <a:lnTo>
                  <a:pt x="1203384" y="1203385"/>
                </a:lnTo>
                <a:lnTo>
                  <a:pt x="0" y="12033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710337" y="260535"/>
            <a:ext cx="16230600" cy="1000125"/>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latin typeface="18 Khebrat Musamim Bold"/>
              </a:rPr>
              <a:t>Cont`d</a:t>
            </a:r>
          </a:p>
        </p:txBody>
      </p:sp>
      <p:sp>
        <p:nvSpPr>
          <p:cNvPr name="TextBox 17" id="17"/>
          <p:cNvSpPr txBox="true"/>
          <p:nvPr/>
        </p:nvSpPr>
        <p:spPr>
          <a:xfrm rot="0">
            <a:off x="3682934" y="2870787"/>
            <a:ext cx="5018646" cy="522174"/>
          </a:xfrm>
          <a:prstGeom prst="rect">
            <a:avLst/>
          </a:prstGeom>
        </p:spPr>
        <p:txBody>
          <a:bodyPr anchor="t" rtlCol="false" tIns="0" lIns="0" bIns="0" rIns="0">
            <a:spAutoFit/>
          </a:bodyPr>
          <a:lstStyle/>
          <a:p>
            <a:pPr algn="ctr" marL="0" indent="0" lvl="0">
              <a:lnSpc>
                <a:spcPts val="4144"/>
              </a:lnSpc>
              <a:spcBef>
                <a:spcPct val="0"/>
              </a:spcBef>
            </a:pPr>
            <a:r>
              <a:rPr lang="en-US" sz="3188">
                <a:solidFill>
                  <a:srgbClr val="18072B"/>
                </a:solidFill>
                <a:latin typeface="Aileron Bold"/>
              </a:rPr>
              <a:t>Large and Diverse Data</a:t>
            </a:r>
          </a:p>
        </p:txBody>
      </p:sp>
      <p:sp>
        <p:nvSpPr>
          <p:cNvPr name="TextBox 18" id="18"/>
          <p:cNvSpPr txBox="true"/>
          <p:nvPr/>
        </p:nvSpPr>
        <p:spPr>
          <a:xfrm rot="0">
            <a:off x="3893851" y="3820887"/>
            <a:ext cx="4592914" cy="3963617"/>
          </a:xfrm>
          <a:prstGeom prst="rect">
            <a:avLst/>
          </a:prstGeom>
        </p:spPr>
        <p:txBody>
          <a:bodyPr anchor="t" rtlCol="false" tIns="0" lIns="0" bIns="0" rIns="0">
            <a:spAutoFit/>
          </a:bodyPr>
          <a:lstStyle/>
          <a:p>
            <a:pPr algn="just">
              <a:lnSpc>
                <a:spcPts val="3718"/>
              </a:lnSpc>
            </a:pPr>
            <a:r>
              <a:rPr lang="en-US" sz="2462">
                <a:solidFill>
                  <a:srgbClr val="18072B"/>
                </a:solidFill>
                <a:latin typeface="Kollektif"/>
              </a:rPr>
              <a:t>Collecting, classifying, and processing large amounts of facial data to enhance model training.</a:t>
            </a:r>
          </a:p>
          <a:p>
            <a:pPr algn="just">
              <a:lnSpc>
                <a:spcPts val="4236"/>
              </a:lnSpc>
            </a:pPr>
            <a:r>
              <a:rPr lang="en-US" sz="2462" spc="93">
                <a:solidFill>
                  <a:srgbClr val="18072B"/>
                </a:solidFill>
                <a:latin typeface="Kollektif"/>
              </a:rPr>
              <a:t>Ensuring that the data used is diverse and comprehensive to represent all categories fairly.</a:t>
            </a:r>
          </a:p>
          <a:p>
            <a:pPr algn="just">
              <a:lnSpc>
                <a:spcPts val="3718"/>
              </a:lnSpc>
            </a:pPr>
          </a:p>
        </p:txBody>
      </p:sp>
      <p:sp>
        <p:nvSpPr>
          <p:cNvPr name="TextBox 19" id="19"/>
          <p:cNvSpPr txBox="true"/>
          <p:nvPr/>
        </p:nvSpPr>
        <p:spPr>
          <a:xfrm rot="0">
            <a:off x="9886748" y="3678012"/>
            <a:ext cx="4432681" cy="4049675"/>
          </a:xfrm>
          <a:prstGeom prst="rect">
            <a:avLst/>
          </a:prstGeom>
        </p:spPr>
        <p:txBody>
          <a:bodyPr anchor="t" rtlCol="false" tIns="0" lIns="0" bIns="0" rIns="0">
            <a:spAutoFit/>
          </a:bodyPr>
          <a:lstStyle/>
          <a:p>
            <a:pPr algn="just">
              <a:lnSpc>
                <a:spcPts val="5403"/>
              </a:lnSpc>
            </a:pPr>
            <a:r>
              <a:rPr lang="en-US" sz="2513" spc="-135">
                <a:solidFill>
                  <a:srgbClr val="18072B"/>
                </a:solidFill>
                <a:latin typeface="Kollektif"/>
              </a:rPr>
              <a:t>Meeting real-time requirements, especially in critical applications such as security and surveillance.</a:t>
            </a:r>
          </a:p>
          <a:p>
            <a:pPr algn="just">
              <a:lnSpc>
                <a:spcPts val="5403"/>
              </a:lnSpc>
            </a:pPr>
            <a:r>
              <a:rPr lang="en-US" sz="2513" spc="-135">
                <a:solidFill>
                  <a:srgbClr val="18072B"/>
                </a:solidFill>
                <a:latin typeface="Kollektif"/>
              </a:rPr>
              <a:t>Achieving a balance between high accuracy and processing speed.</a:t>
            </a:r>
          </a:p>
          <a:p>
            <a:pPr algn="just">
              <a:lnSpc>
                <a:spcPts val="540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DAGHv9xFKNI</dc:identifier>
  <dcterms:modified xsi:type="dcterms:W3CDTF">2011-08-01T06:04:30Z</dcterms:modified>
  <cp:revision>1</cp:revision>
  <dc:title>Presentation (FER) G-Project 2024</dc:title>
</cp:coreProperties>
</file>